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99" r:id="rId3"/>
    <p:sldId id="487" r:id="rId4"/>
    <p:sldId id="489" r:id="rId5"/>
    <p:sldId id="488" r:id="rId6"/>
    <p:sldId id="490" r:id="rId7"/>
    <p:sldId id="492" r:id="rId8"/>
    <p:sldId id="491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912F7A-734E-4BA2-AFBA-E4EA57BC029E}" type="doc">
      <dgm:prSet loTypeId="urn:microsoft.com/office/officeart/2005/8/layout/cycle5" loCatId="cycle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fr-CA"/>
        </a:p>
      </dgm:t>
    </dgm:pt>
    <dgm:pt modelId="{9579355A-825A-4C79-B6E4-9449346DBA21}">
      <dgm:prSet phldrT="[Text]"/>
      <dgm:spPr/>
      <dgm:t>
        <a:bodyPr/>
        <a:lstStyle/>
        <a:p>
          <a:r>
            <a:rPr lang="fr-CA" dirty="0"/>
            <a:t>Lancement</a:t>
          </a:r>
        </a:p>
      </dgm:t>
    </dgm:pt>
    <dgm:pt modelId="{1206D648-2A18-4C0D-AC04-1746D1A1C7B8}" type="parTrans" cxnId="{DD30C78F-75ED-41D3-AF8C-23CAD784904A}">
      <dgm:prSet/>
      <dgm:spPr/>
      <dgm:t>
        <a:bodyPr/>
        <a:lstStyle/>
        <a:p>
          <a:endParaRPr lang="fr-CA"/>
        </a:p>
      </dgm:t>
    </dgm:pt>
    <dgm:pt modelId="{5C83ADEC-34F7-4DEB-91DA-84BFB8A51C15}" type="sibTrans" cxnId="{DD30C78F-75ED-41D3-AF8C-23CAD784904A}">
      <dgm:prSet/>
      <dgm:spPr/>
      <dgm:t>
        <a:bodyPr/>
        <a:lstStyle/>
        <a:p>
          <a:endParaRPr lang="fr-CA"/>
        </a:p>
      </dgm:t>
    </dgm:pt>
    <dgm:pt modelId="{6EDF9763-CD4A-47A3-AB60-CC24D73FC98B}">
      <dgm:prSet phldrT="[Text]"/>
      <dgm:spPr/>
      <dgm:t>
        <a:bodyPr/>
        <a:lstStyle/>
        <a:p>
          <a:r>
            <a:rPr lang="fr-CA" dirty="0"/>
            <a:t>Croissance</a:t>
          </a:r>
        </a:p>
      </dgm:t>
    </dgm:pt>
    <dgm:pt modelId="{08CB52AA-E271-42B1-B91C-E7B05D58B6F4}" type="parTrans" cxnId="{0FAD671E-84E1-4EC4-B99B-471C6C123180}">
      <dgm:prSet/>
      <dgm:spPr/>
      <dgm:t>
        <a:bodyPr/>
        <a:lstStyle/>
        <a:p>
          <a:endParaRPr lang="fr-CA"/>
        </a:p>
      </dgm:t>
    </dgm:pt>
    <dgm:pt modelId="{FB10671A-686B-4C73-97CE-83F109B37CCE}" type="sibTrans" cxnId="{0FAD671E-84E1-4EC4-B99B-471C6C123180}">
      <dgm:prSet/>
      <dgm:spPr/>
      <dgm:t>
        <a:bodyPr/>
        <a:lstStyle/>
        <a:p>
          <a:endParaRPr lang="fr-CA"/>
        </a:p>
      </dgm:t>
    </dgm:pt>
    <dgm:pt modelId="{5BD5D934-E5E7-4B96-8054-4C6D60C49083}">
      <dgm:prSet phldrT="[Text]"/>
      <dgm:spPr/>
      <dgm:t>
        <a:bodyPr/>
        <a:lstStyle/>
        <a:p>
          <a:r>
            <a:rPr lang="fr-CA" dirty="0"/>
            <a:t>Maturité</a:t>
          </a:r>
        </a:p>
      </dgm:t>
    </dgm:pt>
    <dgm:pt modelId="{FF92428F-FFA2-4D06-A6A6-B662877AC05F}" type="parTrans" cxnId="{BC78BCEC-8713-46FF-8F15-2B0848E86E6F}">
      <dgm:prSet/>
      <dgm:spPr/>
      <dgm:t>
        <a:bodyPr/>
        <a:lstStyle/>
        <a:p>
          <a:endParaRPr lang="fr-CA"/>
        </a:p>
      </dgm:t>
    </dgm:pt>
    <dgm:pt modelId="{7572F296-8EE0-4570-9A39-0E9E119F333A}" type="sibTrans" cxnId="{BC78BCEC-8713-46FF-8F15-2B0848E86E6F}">
      <dgm:prSet/>
      <dgm:spPr/>
      <dgm:t>
        <a:bodyPr/>
        <a:lstStyle/>
        <a:p>
          <a:endParaRPr lang="fr-CA"/>
        </a:p>
      </dgm:t>
    </dgm:pt>
    <dgm:pt modelId="{84BECECA-E4BA-4762-B7F4-1E08A34C539A}">
      <dgm:prSet phldrT="[Text]"/>
      <dgm:spPr/>
      <dgm:t>
        <a:bodyPr/>
        <a:lstStyle/>
        <a:p>
          <a:r>
            <a:rPr lang="fr-CA" dirty="0"/>
            <a:t>Déclin</a:t>
          </a:r>
        </a:p>
      </dgm:t>
    </dgm:pt>
    <dgm:pt modelId="{0005B1E6-A5AF-46BD-B92D-1B55D8867D96}" type="parTrans" cxnId="{A22FB775-C7D9-4A31-9A77-D724355F88FC}">
      <dgm:prSet/>
      <dgm:spPr/>
      <dgm:t>
        <a:bodyPr/>
        <a:lstStyle/>
        <a:p>
          <a:endParaRPr lang="fr-CA"/>
        </a:p>
      </dgm:t>
    </dgm:pt>
    <dgm:pt modelId="{9103613D-B790-4948-9A82-D65C8A8DB288}" type="sibTrans" cxnId="{A22FB775-C7D9-4A31-9A77-D724355F88FC}">
      <dgm:prSet/>
      <dgm:spPr/>
      <dgm:t>
        <a:bodyPr/>
        <a:lstStyle/>
        <a:p>
          <a:endParaRPr lang="fr-CA"/>
        </a:p>
      </dgm:t>
    </dgm:pt>
    <dgm:pt modelId="{B62EE340-A70D-4D19-ADA7-8E7334FDB9F7}" type="pres">
      <dgm:prSet presAssocID="{C9912F7A-734E-4BA2-AFBA-E4EA57BC029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CA"/>
        </a:p>
      </dgm:t>
    </dgm:pt>
    <dgm:pt modelId="{ABBBAF94-ABD5-4153-8941-06FB05D02E6E}" type="pres">
      <dgm:prSet presAssocID="{9579355A-825A-4C79-B6E4-9449346DBA2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E8E0324E-961C-490E-9625-BE66FA9D9097}" type="pres">
      <dgm:prSet presAssocID="{9579355A-825A-4C79-B6E4-9449346DBA21}" presName="spNode" presStyleCnt="0"/>
      <dgm:spPr/>
    </dgm:pt>
    <dgm:pt modelId="{8BEE57CC-EF4E-42C3-9338-66E46937F3AD}" type="pres">
      <dgm:prSet presAssocID="{5C83ADEC-34F7-4DEB-91DA-84BFB8A51C15}" presName="sibTrans" presStyleLbl="sibTrans1D1" presStyleIdx="0" presStyleCnt="4"/>
      <dgm:spPr/>
      <dgm:t>
        <a:bodyPr/>
        <a:lstStyle/>
        <a:p>
          <a:endParaRPr lang="fr-CA"/>
        </a:p>
      </dgm:t>
    </dgm:pt>
    <dgm:pt modelId="{D56A976D-2051-4DA9-AF91-98A5C5EB9555}" type="pres">
      <dgm:prSet presAssocID="{6EDF9763-CD4A-47A3-AB60-CC24D73FC98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A4934BC0-27F8-4D46-BA3E-A4D049A63886}" type="pres">
      <dgm:prSet presAssocID="{6EDF9763-CD4A-47A3-AB60-CC24D73FC98B}" presName="spNode" presStyleCnt="0"/>
      <dgm:spPr/>
    </dgm:pt>
    <dgm:pt modelId="{D0EAB7D5-0C29-4BCE-8805-AEFA55641E0A}" type="pres">
      <dgm:prSet presAssocID="{FB10671A-686B-4C73-97CE-83F109B37CCE}" presName="sibTrans" presStyleLbl="sibTrans1D1" presStyleIdx="1" presStyleCnt="4"/>
      <dgm:spPr/>
      <dgm:t>
        <a:bodyPr/>
        <a:lstStyle/>
        <a:p>
          <a:endParaRPr lang="fr-CA"/>
        </a:p>
      </dgm:t>
    </dgm:pt>
    <dgm:pt modelId="{07332915-538F-40DD-832F-36D009F7CD50}" type="pres">
      <dgm:prSet presAssocID="{5BD5D934-E5E7-4B96-8054-4C6D60C4908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82EDDA52-9EA3-49B6-825E-F622EFFD1F1E}" type="pres">
      <dgm:prSet presAssocID="{5BD5D934-E5E7-4B96-8054-4C6D60C49083}" presName="spNode" presStyleCnt="0"/>
      <dgm:spPr/>
    </dgm:pt>
    <dgm:pt modelId="{407BA722-5F31-4E90-9E5F-52597C083A80}" type="pres">
      <dgm:prSet presAssocID="{7572F296-8EE0-4570-9A39-0E9E119F333A}" presName="sibTrans" presStyleLbl="sibTrans1D1" presStyleIdx="2" presStyleCnt="4"/>
      <dgm:spPr/>
      <dgm:t>
        <a:bodyPr/>
        <a:lstStyle/>
        <a:p>
          <a:endParaRPr lang="fr-CA"/>
        </a:p>
      </dgm:t>
    </dgm:pt>
    <dgm:pt modelId="{35922110-742D-491B-B8AE-4D7ACF16F082}" type="pres">
      <dgm:prSet presAssocID="{84BECECA-E4BA-4762-B7F4-1E08A34C539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156706A3-4291-40D4-9B2E-E10A4CD8F9F6}" type="pres">
      <dgm:prSet presAssocID="{84BECECA-E4BA-4762-B7F4-1E08A34C539A}" presName="spNode" presStyleCnt="0"/>
      <dgm:spPr/>
    </dgm:pt>
    <dgm:pt modelId="{44F2D08F-DB96-476D-B709-AC866C532991}" type="pres">
      <dgm:prSet presAssocID="{9103613D-B790-4948-9A82-D65C8A8DB288}" presName="sibTrans" presStyleLbl="sibTrans1D1" presStyleIdx="3" presStyleCnt="4"/>
      <dgm:spPr/>
      <dgm:t>
        <a:bodyPr/>
        <a:lstStyle/>
        <a:p>
          <a:endParaRPr lang="fr-CA"/>
        </a:p>
      </dgm:t>
    </dgm:pt>
  </dgm:ptLst>
  <dgm:cxnLst>
    <dgm:cxn modelId="{A6C602F1-1486-4FF8-B16D-3ED1382C3487}" type="presOf" srcId="{7572F296-8EE0-4570-9A39-0E9E119F333A}" destId="{407BA722-5F31-4E90-9E5F-52597C083A80}" srcOrd="0" destOrd="0" presId="urn:microsoft.com/office/officeart/2005/8/layout/cycle5"/>
    <dgm:cxn modelId="{FFC2C6A1-9A97-4A62-A1B9-F5B1A4AE7292}" type="presOf" srcId="{5BD5D934-E5E7-4B96-8054-4C6D60C49083}" destId="{07332915-538F-40DD-832F-36D009F7CD50}" srcOrd="0" destOrd="0" presId="urn:microsoft.com/office/officeart/2005/8/layout/cycle5"/>
    <dgm:cxn modelId="{0FAD671E-84E1-4EC4-B99B-471C6C123180}" srcId="{C9912F7A-734E-4BA2-AFBA-E4EA57BC029E}" destId="{6EDF9763-CD4A-47A3-AB60-CC24D73FC98B}" srcOrd="1" destOrd="0" parTransId="{08CB52AA-E271-42B1-B91C-E7B05D58B6F4}" sibTransId="{FB10671A-686B-4C73-97CE-83F109B37CCE}"/>
    <dgm:cxn modelId="{EEBED5A1-C150-460D-BAA1-1F84C653B6AF}" type="presOf" srcId="{6EDF9763-CD4A-47A3-AB60-CC24D73FC98B}" destId="{D56A976D-2051-4DA9-AF91-98A5C5EB9555}" srcOrd="0" destOrd="0" presId="urn:microsoft.com/office/officeart/2005/8/layout/cycle5"/>
    <dgm:cxn modelId="{0651FA3F-41D1-4F8E-986D-DD60D24A93C6}" type="presOf" srcId="{9103613D-B790-4948-9A82-D65C8A8DB288}" destId="{44F2D08F-DB96-476D-B709-AC866C532991}" srcOrd="0" destOrd="0" presId="urn:microsoft.com/office/officeart/2005/8/layout/cycle5"/>
    <dgm:cxn modelId="{2E67DF4A-7B21-42FE-9924-A638C19C5170}" type="presOf" srcId="{9579355A-825A-4C79-B6E4-9449346DBA21}" destId="{ABBBAF94-ABD5-4153-8941-06FB05D02E6E}" srcOrd="0" destOrd="0" presId="urn:microsoft.com/office/officeart/2005/8/layout/cycle5"/>
    <dgm:cxn modelId="{DD30C78F-75ED-41D3-AF8C-23CAD784904A}" srcId="{C9912F7A-734E-4BA2-AFBA-E4EA57BC029E}" destId="{9579355A-825A-4C79-B6E4-9449346DBA21}" srcOrd="0" destOrd="0" parTransId="{1206D648-2A18-4C0D-AC04-1746D1A1C7B8}" sibTransId="{5C83ADEC-34F7-4DEB-91DA-84BFB8A51C15}"/>
    <dgm:cxn modelId="{A5B2704C-A5C0-4709-BBD6-25368848CBE0}" type="presOf" srcId="{FB10671A-686B-4C73-97CE-83F109B37CCE}" destId="{D0EAB7D5-0C29-4BCE-8805-AEFA55641E0A}" srcOrd="0" destOrd="0" presId="urn:microsoft.com/office/officeart/2005/8/layout/cycle5"/>
    <dgm:cxn modelId="{A22FB775-C7D9-4A31-9A77-D724355F88FC}" srcId="{C9912F7A-734E-4BA2-AFBA-E4EA57BC029E}" destId="{84BECECA-E4BA-4762-B7F4-1E08A34C539A}" srcOrd="3" destOrd="0" parTransId="{0005B1E6-A5AF-46BD-B92D-1B55D8867D96}" sibTransId="{9103613D-B790-4948-9A82-D65C8A8DB288}"/>
    <dgm:cxn modelId="{07B2BD59-2591-4580-9B62-96C615F2F5FC}" type="presOf" srcId="{84BECECA-E4BA-4762-B7F4-1E08A34C539A}" destId="{35922110-742D-491B-B8AE-4D7ACF16F082}" srcOrd="0" destOrd="0" presId="urn:microsoft.com/office/officeart/2005/8/layout/cycle5"/>
    <dgm:cxn modelId="{82A8863C-8E66-4DB3-A39A-F3B21028AE5A}" type="presOf" srcId="{C9912F7A-734E-4BA2-AFBA-E4EA57BC029E}" destId="{B62EE340-A70D-4D19-ADA7-8E7334FDB9F7}" srcOrd="0" destOrd="0" presId="urn:microsoft.com/office/officeart/2005/8/layout/cycle5"/>
    <dgm:cxn modelId="{CBA50F82-9383-44B2-B292-F63DDD6EA543}" type="presOf" srcId="{5C83ADEC-34F7-4DEB-91DA-84BFB8A51C15}" destId="{8BEE57CC-EF4E-42C3-9338-66E46937F3AD}" srcOrd="0" destOrd="0" presId="urn:microsoft.com/office/officeart/2005/8/layout/cycle5"/>
    <dgm:cxn modelId="{BC78BCEC-8713-46FF-8F15-2B0848E86E6F}" srcId="{C9912F7A-734E-4BA2-AFBA-E4EA57BC029E}" destId="{5BD5D934-E5E7-4B96-8054-4C6D60C49083}" srcOrd="2" destOrd="0" parTransId="{FF92428F-FFA2-4D06-A6A6-B662877AC05F}" sibTransId="{7572F296-8EE0-4570-9A39-0E9E119F333A}"/>
    <dgm:cxn modelId="{4961E74A-5357-45CB-856C-E408427FD564}" type="presParOf" srcId="{B62EE340-A70D-4D19-ADA7-8E7334FDB9F7}" destId="{ABBBAF94-ABD5-4153-8941-06FB05D02E6E}" srcOrd="0" destOrd="0" presId="urn:microsoft.com/office/officeart/2005/8/layout/cycle5"/>
    <dgm:cxn modelId="{B27A0902-DA63-47EF-A688-CDD3EEA8781D}" type="presParOf" srcId="{B62EE340-A70D-4D19-ADA7-8E7334FDB9F7}" destId="{E8E0324E-961C-490E-9625-BE66FA9D9097}" srcOrd="1" destOrd="0" presId="urn:microsoft.com/office/officeart/2005/8/layout/cycle5"/>
    <dgm:cxn modelId="{328EF5BC-7CC9-4A4C-9A11-61332F71775C}" type="presParOf" srcId="{B62EE340-A70D-4D19-ADA7-8E7334FDB9F7}" destId="{8BEE57CC-EF4E-42C3-9338-66E46937F3AD}" srcOrd="2" destOrd="0" presId="urn:microsoft.com/office/officeart/2005/8/layout/cycle5"/>
    <dgm:cxn modelId="{A741686B-D86A-4133-B350-57DCA4BF8637}" type="presParOf" srcId="{B62EE340-A70D-4D19-ADA7-8E7334FDB9F7}" destId="{D56A976D-2051-4DA9-AF91-98A5C5EB9555}" srcOrd="3" destOrd="0" presId="urn:microsoft.com/office/officeart/2005/8/layout/cycle5"/>
    <dgm:cxn modelId="{4F0E0165-4F1E-4B03-BC80-84057710ADCE}" type="presParOf" srcId="{B62EE340-A70D-4D19-ADA7-8E7334FDB9F7}" destId="{A4934BC0-27F8-4D46-BA3E-A4D049A63886}" srcOrd="4" destOrd="0" presId="urn:microsoft.com/office/officeart/2005/8/layout/cycle5"/>
    <dgm:cxn modelId="{770D755A-F48D-4D4B-BC08-F8261360D3D0}" type="presParOf" srcId="{B62EE340-A70D-4D19-ADA7-8E7334FDB9F7}" destId="{D0EAB7D5-0C29-4BCE-8805-AEFA55641E0A}" srcOrd="5" destOrd="0" presId="urn:microsoft.com/office/officeart/2005/8/layout/cycle5"/>
    <dgm:cxn modelId="{74DCBA1D-F706-416C-BF92-C05B02DB8AEF}" type="presParOf" srcId="{B62EE340-A70D-4D19-ADA7-8E7334FDB9F7}" destId="{07332915-538F-40DD-832F-36D009F7CD50}" srcOrd="6" destOrd="0" presId="urn:microsoft.com/office/officeart/2005/8/layout/cycle5"/>
    <dgm:cxn modelId="{CABCE8EE-8E10-4D59-82EE-E6885762235E}" type="presParOf" srcId="{B62EE340-A70D-4D19-ADA7-8E7334FDB9F7}" destId="{82EDDA52-9EA3-49B6-825E-F622EFFD1F1E}" srcOrd="7" destOrd="0" presId="urn:microsoft.com/office/officeart/2005/8/layout/cycle5"/>
    <dgm:cxn modelId="{1BEDEF99-42D6-44DF-824D-D816E8D5D04D}" type="presParOf" srcId="{B62EE340-A70D-4D19-ADA7-8E7334FDB9F7}" destId="{407BA722-5F31-4E90-9E5F-52597C083A80}" srcOrd="8" destOrd="0" presId="urn:microsoft.com/office/officeart/2005/8/layout/cycle5"/>
    <dgm:cxn modelId="{C4F76E21-545C-422F-8D8D-D6524964B49A}" type="presParOf" srcId="{B62EE340-A70D-4D19-ADA7-8E7334FDB9F7}" destId="{35922110-742D-491B-B8AE-4D7ACF16F082}" srcOrd="9" destOrd="0" presId="urn:microsoft.com/office/officeart/2005/8/layout/cycle5"/>
    <dgm:cxn modelId="{D0B1C796-DD69-4E39-B215-253F9F761389}" type="presParOf" srcId="{B62EE340-A70D-4D19-ADA7-8E7334FDB9F7}" destId="{156706A3-4291-40D4-9B2E-E10A4CD8F9F6}" srcOrd="10" destOrd="0" presId="urn:microsoft.com/office/officeart/2005/8/layout/cycle5"/>
    <dgm:cxn modelId="{D03405D8-903A-4822-A5C9-233C758B78E8}" type="presParOf" srcId="{B62EE340-A70D-4D19-ADA7-8E7334FDB9F7}" destId="{44F2D08F-DB96-476D-B709-AC866C532991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765AE0-E365-402E-B29F-D8EF4788661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9B9765FA-BF39-4D42-A0D9-A31B456F6B22}">
      <dgm:prSet phldrT="[Text]"/>
      <dgm:spPr/>
      <dgm:t>
        <a:bodyPr/>
        <a:lstStyle/>
        <a:p>
          <a:r>
            <a:rPr lang="fr-CA" dirty="0"/>
            <a:t>Repenser l’idée</a:t>
          </a:r>
        </a:p>
      </dgm:t>
    </dgm:pt>
    <dgm:pt modelId="{CA3C0103-36E1-47B8-89A0-494475DD1280}" type="parTrans" cxnId="{4F2311C8-DCBC-42F0-983C-59F75A611332}">
      <dgm:prSet/>
      <dgm:spPr/>
      <dgm:t>
        <a:bodyPr/>
        <a:lstStyle/>
        <a:p>
          <a:endParaRPr lang="fr-CA"/>
        </a:p>
      </dgm:t>
    </dgm:pt>
    <dgm:pt modelId="{E94C19E3-DE19-4ED0-A04B-8D64ACEAB2DB}" type="sibTrans" cxnId="{4F2311C8-DCBC-42F0-983C-59F75A611332}">
      <dgm:prSet/>
      <dgm:spPr/>
      <dgm:t>
        <a:bodyPr/>
        <a:lstStyle/>
        <a:p>
          <a:endParaRPr lang="fr-CA"/>
        </a:p>
      </dgm:t>
    </dgm:pt>
    <dgm:pt modelId="{050650FD-7FA9-4AC7-8EAB-AF10C55AECCF}">
      <dgm:prSet phldrT="[Text]"/>
      <dgm:spPr/>
      <dgm:t>
        <a:bodyPr/>
        <a:lstStyle/>
        <a:p>
          <a:r>
            <a:rPr lang="fr-CA" dirty="0"/>
            <a:t>Revoir le marché</a:t>
          </a:r>
        </a:p>
      </dgm:t>
    </dgm:pt>
    <dgm:pt modelId="{F4F2FB45-8100-416F-B679-50EF1301DC3A}" type="parTrans" cxnId="{9324FB9B-EF9B-4871-A6FC-23341F94FD25}">
      <dgm:prSet/>
      <dgm:spPr/>
      <dgm:t>
        <a:bodyPr/>
        <a:lstStyle/>
        <a:p>
          <a:endParaRPr lang="fr-CA"/>
        </a:p>
      </dgm:t>
    </dgm:pt>
    <dgm:pt modelId="{C691278C-9C19-497E-B62A-E32822AABBA8}" type="sibTrans" cxnId="{9324FB9B-EF9B-4871-A6FC-23341F94FD25}">
      <dgm:prSet/>
      <dgm:spPr/>
      <dgm:t>
        <a:bodyPr/>
        <a:lstStyle/>
        <a:p>
          <a:endParaRPr lang="fr-CA"/>
        </a:p>
      </dgm:t>
    </dgm:pt>
    <dgm:pt modelId="{A88D2B90-9941-4EAA-96AE-FBFB5EFDAA26}">
      <dgm:prSet phldrT="[Text]"/>
      <dgm:spPr/>
      <dgm:t>
        <a:bodyPr/>
        <a:lstStyle/>
        <a:p>
          <a:r>
            <a:rPr lang="fr-CA" dirty="0"/>
            <a:t>Assurer une distinction devant les produits concurrents</a:t>
          </a:r>
        </a:p>
      </dgm:t>
    </dgm:pt>
    <dgm:pt modelId="{FEA80F8A-B5AE-4B73-A867-50A7FE606BA0}" type="parTrans" cxnId="{BA94D4D4-03A9-4FA5-9023-E419E6F47D17}">
      <dgm:prSet/>
      <dgm:spPr/>
      <dgm:t>
        <a:bodyPr/>
        <a:lstStyle/>
        <a:p>
          <a:endParaRPr lang="fr-CA"/>
        </a:p>
      </dgm:t>
    </dgm:pt>
    <dgm:pt modelId="{D5AC8325-EEA6-4CD7-87F6-151BEAC52B5C}" type="sibTrans" cxnId="{BA94D4D4-03A9-4FA5-9023-E419E6F47D17}">
      <dgm:prSet/>
      <dgm:spPr/>
      <dgm:t>
        <a:bodyPr/>
        <a:lstStyle/>
        <a:p>
          <a:endParaRPr lang="fr-CA"/>
        </a:p>
      </dgm:t>
    </dgm:pt>
    <dgm:pt modelId="{371EEEF8-C2E3-4C69-9DDF-8210B4380119}">
      <dgm:prSet phldrT="[Text]"/>
      <dgm:spPr/>
      <dgm:t>
        <a:bodyPr/>
        <a:lstStyle/>
        <a:p>
          <a:r>
            <a:rPr lang="fr-CA" dirty="0"/>
            <a:t>Apprendre sur l’utilisation du produit</a:t>
          </a:r>
        </a:p>
      </dgm:t>
    </dgm:pt>
    <dgm:pt modelId="{26722CEB-839A-463A-8798-B0687440A68C}" type="parTrans" cxnId="{E5E4DFA2-59B1-4B0B-98CC-1848F70A8BBB}">
      <dgm:prSet/>
      <dgm:spPr/>
      <dgm:t>
        <a:bodyPr/>
        <a:lstStyle/>
        <a:p>
          <a:endParaRPr lang="fr-CA"/>
        </a:p>
      </dgm:t>
    </dgm:pt>
    <dgm:pt modelId="{9D594C83-EFC5-47A8-9687-61D4C40C27E9}" type="sibTrans" cxnId="{E5E4DFA2-59B1-4B0B-98CC-1848F70A8BBB}">
      <dgm:prSet/>
      <dgm:spPr/>
      <dgm:t>
        <a:bodyPr/>
        <a:lstStyle/>
        <a:p>
          <a:endParaRPr lang="fr-CA"/>
        </a:p>
      </dgm:t>
    </dgm:pt>
    <dgm:pt modelId="{A28C4DA7-3577-44A6-8E94-84005D69C4C0}" type="pres">
      <dgm:prSet presAssocID="{B2765AE0-E365-402E-B29F-D8EF4788661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CA"/>
        </a:p>
      </dgm:t>
    </dgm:pt>
    <dgm:pt modelId="{89FB100F-1D59-4A12-9735-1C27F551BE69}" type="pres">
      <dgm:prSet presAssocID="{9B9765FA-BF39-4D42-A0D9-A31B456F6B2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BA57EB46-7597-4E3C-BC24-BE2DC74EC7E3}" type="pres">
      <dgm:prSet presAssocID="{E94C19E3-DE19-4ED0-A04B-8D64ACEAB2DB}" presName="sibTrans" presStyleLbl="sibTrans2D1" presStyleIdx="0" presStyleCnt="4"/>
      <dgm:spPr/>
      <dgm:t>
        <a:bodyPr/>
        <a:lstStyle/>
        <a:p>
          <a:endParaRPr lang="fr-CA"/>
        </a:p>
      </dgm:t>
    </dgm:pt>
    <dgm:pt modelId="{F18CE836-7BE0-4F46-8907-33B98A4E985A}" type="pres">
      <dgm:prSet presAssocID="{E94C19E3-DE19-4ED0-A04B-8D64ACEAB2DB}" presName="connectorText" presStyleLbl="sibTrans2D1" presStyleIdx="0" presStyleCnt="4"/>
      <dgm:spPr/>
      <dgm:t>
        <a:bodyPr/>
        <a:lstStyle/>
        <a:p>
          <a:endParaRPr lang="fr-CA"/>
        </a:p>
      </dgm:t>
    </dgm:pt>
    <dgm:pt modelId="{51E35FAE-83C1-4199-BBF7-2C75C3DDC64D}" type="pres">
      <dgm:prSet presAssocID="{050650FD-7FA9-4AC7-8EAB-AF10C55AECC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FADC4C95-A33C-4818-97B7-461B4CB4B205}" type="pres">
      <dgm:prSet presAssocID="{C691278C-9C19-497E-B62A-E32822AABBA8}" presName="sibTrans" presStyleLbl="sibTrans2D1" presStyleIdx="1" presStyleCnt="4"/>
      <dgm:spPr/>
      <dgm:t>
        <a:bodyPr/>
        <a:lstStyle/>
        <a:p>
          <a:endParaRPr lang="fr-CA"/>
        </a:p>
      </dgm:t>
    </dgm:pt>
    <dgm:pt modelId="{70991065-1577-4FAD-80B6-A7FBCA0255D6}" type="pres">
      <dgm:prSet presAssocID="{C691278C-9C19-497E-B62A-E32822AABBA8}" presName="connectorText" presStyleLbl="sibTrans2D1" presStyleIdx="1" presStyleCnt="4"/>
      <dgm:spPr/>
      <dgm:t>
        <a:bodyPr/>
        <a:lstStyle/>
        <a:p>
          <a:endParaRPr lang="fr-CA"/>
        </a:p>
      </dgm:t>
    </dgm:pt>
    <dgm:pt modelId="{E9DA1575-CECC-4495-9C43-0C5150823C9A}" type="pres">
      <dgm:prSet presAssocID="{A88D2B90-9941-4EAA-96AE-FBFB5EFDAA2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164BF111-5AA0-4E13-842B-21FFB5FEAF92}" type="pres">
      <dgm:prSet presAssocID="{D5AC8325-EEA6-4CD7-87F6-151BEAC52B5C}" presName="sibTrans" presStyleLbl="sibTrans2D1" presStyleIdx="2" presStyleCnt="4"/>
      <dgm:spPr/>
      <dgm:t>
        <a:bodyPr/>
        <a:lstStyle/>
        <a:p>
          <a:endParaRPr lang="fr-CA"/>
        </a:p>
      </dgm:t>
    </dgm:pt>
    <dgm:pt modelId="{25EBA4F8-DD5D-49B1-98FA-0F06FFBF7221}" type="pres">
      <dgm:prSet presAssocID="{D5AC8325-EEA6-4CD7-87F6-151BEAC52B5C}" presName="connectorText" presStyleLbl="sibTrans2D1" presStyleIdx="2" presStyleCnt="4"/>
      <dgm:spPr/>
      <dgm:t>
        <a:bodyPr/>
        <a:lstStyle/>
        <a:p>
          <a:endParaRPr lang="fr-CA"/>
        </a:p>
      </dgm:t>
    </dgm:pt>
    <dgm:pt modelId="{5BDFACB9-88EA-468E-B03A-567A1C1A8502}" type="pres">
      <dgm:prSet presAssocID="{371EEEF8-C2E3-4C69-9DDF-8210B438011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CD792617-6A7C-4CAC-8B7B-B288AB1F19AA}" type="pres">
      <dgm:prSet presAssocID="{9D594C83-EFC5-47A8-9687-61D4C40C27E9}" presName="sibTrans" presStyleLbl="sibTrans2D1" presStyleIdx="3" presStyleCnt="4"/>
      <dgm:spPr/>
      <dgm:t>
        <a:bodyPr/>
        <a:lstStyle/>
        <a:p>
          <a:endParaRPr lang="fr-CA"/>
        </a:p>
      </dgm:t>
    </dgm:pt>
    <dgm:pt modelId="{8E0FDEEC-6E67-4380-BD82-34ADAFD497CA}" type="pres">
      <dgm:prSet presAssocID="{9D594C83-EFC5-47A8-9687-61D4C40C27E9}" presName="connectorText" presStyleLbl="sibTrans2D1" presStyleIdx="3" presStyleCnt="4"/>
      <dgm:spPr/>
      <dgm:t>
        <a:bodyPr/>
        <a:lstStyle/>
        <a:p>
          <a:endParaRPr lang="fr-CA"/>
        </a:p>
      </dgm:t>
    </dgm:pt>
  </dgm:ptLst>
  <dgm:cxnLst>
    <dgm:cxn modelId="{E5E4DFA2-59B1-4B0B-98CC-1848F70A8BBB}" srcId="{B2765AE0-E365-402E-B29F-D8EF4788661D}" destId="{371EEEF8-C2E3-4C69-9DDF-8210B4380119}" srcOrd="3" destOrd="0" parTransId="{26722CEB-839A-463A-8798-B0687440A68C}" sibTransId="{9D594C83-EFC5-47A8-9687-61D4C40C27E9}"/>
    <dgm:cxn modelId="{285BFCA3-4FDC-4B2C-A821-F4B85F9FF2EF}" type="presOf" srcId="{B2765AE0-E365-402E-B29F-D8EF4788661D}" destId="{A28C4DA7-3577-44A6-8E94-84005D69C4C0}" srcOrd="0" destOrd="0" presId="urn:microsoft.com/office/officeart/2005/8/layout/cycle2"/>
    <dgm:cxn modelId="{2A9EC263-D1B4-4F98-BC19-6F4D4C8CF6B3}" type="presOf" srcId="{050650FD-7FA9-4AC7-8EAB-AF10C55AECCF}" destId="{51E35FAE-83C1-4199-BBF7-2C75C3DDC64D}" srcOrd="0" destOrd="0" presId="urn:microsoft.com/office/officeart/2005/8/layout/cycle2"/>
    <dgm:cxn modelId="{7F9F1076-E03B-41FE-84B5-01E10BD6A5A2}" type="presOf" srcId="{C691278C-9C19-497E-B62A-E32822AABBA8}" destId="{70991065-1577-4FAD-80B6-A7FBCA0255D6}" srcOrd="1" destOrd="0" presId="urn:microsoft.com/office/officeart/2005/8/layout/cycle2"/>
    <dgm:cxn modelId="{BA94D4D4-03A9-4FA5-9023-E419E6F47D17}" srcId="{B2765AE0-E365-402E-B29F-D8EF4788661D}" destId="{A88D2B90-9941-4EAA-96AE-FBFB5EFDAA26}" srcOrd="2" destOrd="0" parTransId="{FEA80F8A-B5AE-4B73-A867-50A7FE606BA0}" sibTransId="{D5AC8325-EEA6-4CD7-87F6-151BEAC52B5C}"/>
    <dgm:cxn modelId="{CCE524F4-4355-4144-9538-1CF283E21B5A}" type="presOf" srcId="{E94C19E3-DE19-4ED0-A04B-8D64ACEAB2DB}" destId="{BA57EB46-7597-4E3C-BC24-BE2DC74EC7E3}" srcOrd="0" destOrd="0" presId="urn:microsoft.com/office/officeart/2005/8/layout/cycle2"/>
    <dgm:cxn modelId="{41C2F4CD-08CC-423E-B222-948E0E4978F4}" type="presOf" srcId="{D5AC8325-EEA6-4CD7-87F6-151BEAC52B5C}" destId="{25EBA4F8-DD5D-49B1-98FA-0F06FFBF7221}" srcOrd="1" destOrd="0" presId="urn:microsoft.com/office/officeart/2005/8/layout/cycle2"/>
    <dgm:cxn modelId="{4F2311C8-DCBC-42F0-983C-59F75A611332}" srcId="{B2765AE0-E365-402E-B29F-D8EF4788661D}" destId="{9B9765FA-BF39-4D42-A0D9-A31B456F6B22}" srcOrd="0" destOrd="0" parTransId="{CA3C0103-36E1-47B8-89A0-494475DD1280}" sibTransId="{E94C19E3-DE19-4ED0-A04B-8D64ACEAB2DB}"/>
    <dgm:cxn modelId="{194A9E6F-92DE-4566-9A0D-203E4D1845C1}" type="presOf" srcId="{9B9765FA-BF39-4D42-A0D9-A31B456F6B22}" destId="{89FB100F-1D59-4A12-9735-1C27F551BE69}" srcOrd="0" destOrd="0" presId="urn:microsoft.com/office/officeart/2005/8/layout/cycle2"/>
    <dgm:cxn modelId="{F3F6CD3C-D56A-4FD9-B57E-601F9F831F0D}" type="presOf" srcId="{C691278C-9C19-497E-B62A-E32822AABBA8}" destId="{FADC4C95-A33C-4818-97B7-461B4CB4B205}" srcOrd="0" destOrd="0" presId="urn:microsoft.com/office/officeart/2005/8/layout/cycle2"/>
    <dgm:cxn modelId="{15C23627-3E39-4B7D-8E27-B1AB9578012E}" type="presOf" srcId="{371EEEF8-C2E3-4C69-9DDF-8210B4380119}" destId="{5BDFACB9-88EA-468E-B03A-567A1C1A8502}" srcOrd="0" destOrd="0" presId="urn:microsoft.com/office/officeart/2005/8/layout/cycle2"/>
    <dgm:cxn modelId="{A13870C5-C3A5-406A-A786-A11E8DDBB631}" type="presOf" srcId="{9D594C83-EFC5-47A8-9687-61D4C40C27E9}" destId="{CD792617-6A7C-4CAC-8B7B-B288AB1F19AA}" srcOrd="0" destOrd="0" presId="urn:microsoft.com/office/officeart/2005/8/layout/cycle2"/>
    <dgm:cxn modelId="{9FF599EE-2649-4959-B316-2772DC1778A5}" type="presOf" srcId="{9D594C83-EFC5-47A8-9687-61D4C40C27E9}" destId="{8E0FDEEC-6E67-4380-BD82-34ADAFD497CA}" srcOrd="1" destOrd="0" presId="urn:microsoft.com/office/officeart/2005/8/layout/cycle2"/>
    <dgm:cxn modelId="{7A98F8A2-C7A1-442A-BC88-111F36B2BCD6}" type="presOf" srcId="{E94C19E3-DE19-4ED0-A04B-8D64ACEAB2DB}" destId="{F18CE836-7BE0-4F46-8907-33B98A4E985A}" srcOrd="1" destOrd="0" presId="urn:microsoft.com/office/officeart/2005/8/layout/cycle2"/>
    <dgm:cxn modelId="{81AEF5FD-D929-4F64-AAA2-059813A29301}" type="presOf" srcId="{D5AC8325-EEA6-4CD7-87F6-151BEAC52B5C}" destId="{164BF111-5AA0-4E13-842B-21FFB5FEAF92}" srcOrd="0" destOrd="0" presId="urn:microsoft.com/office/officeart/2005/8/layout/cycle2"/>
    <dgm:cxn modelId="{010C13D2-63FE-4917-ABA4-17B1F812434B}" type="presOf" srcId="{A88D2B90-9941-4EAA-96AE-FBFB5EFDAA26}" destId="{E9DA1575-CECC-4495-9C43-0C5150823C9A}" srcOrd="0" destOrd="0" presId="urn:microsoft.com/office/officeart/2005/8/layout/cycle2"/>
    <dgm:cxn modelId="{9324FB9B-EF9B-4871-A6FC-23341F94FD25}" srcId="{B2765AE0-E365-402E-B29F-D8EF4788661D}" destId="{050650FD-7FA9-4AC7-8EAB-AF10C55AECCF}" srcOrd="1" destOrd="0" parTransId="{F4F2FB45-8100-416F-B679-50EF1301DC3A}" sibTransId="{C691278C-9C19-497E-B62A-E32822AABBA8}"/>
    <dgm:cxn modelId="{28E23DE6-484D-41EC-BDA8-8257A546BF7F}" type="presParOf" srcId="{A28C4DA7-3577-44A6-8E94-84005D69C4C0}" destId="{89FB100F-1D59-4A12-9735-1C27F551BE69}" srcOrd="0" destOrd="0" presId="urn:microsoft.com/office/officeart/2005/8/layout/cycle2"/>
    <dgm:cxn modelId="{A8908BF7-B9E6-4033-ADD4-AC3BA9C3CD13}" type="presParOf" srcId="{A28C4DA7-3577-44A6-8E94-84005D69C4C0}" destId="{BA57EB46-7597-4E3C-BC24-BE2DC74EC7E3}" srcOrd="1" destOrd="0" presId="urn:microsoft.com/office/officeart/2005/8/layout/cycle2"/>
    <dgm:cxn modelId="{07180865-1C54-4D9A-A408-62FE29239BD4}" type="presParOf" srcId="{BA57EB46-7597-4E3C-BC24-BE2DC74EC7E3}" destId="{F18CE836-7BE0-4F46-8907-33B98A4E985A}" srcOrd="0" destOrd="0" presId="urn:microsoft.com/office/officeart/2005/8/layout/cycle2"/>
    <dgm:cxn modelId="{DFDCAF67-4F2F-43C9-9409-4C0B7BBD6018}" type="presParOf" srcId="{A28C4DA7-3577-44A6-8E94-84005D69C4C0}" destId="{51E35FAE-83C1-4199-BBF7-2C75C3DDC64D}" srcOrd="2" destOrd="0" presId="urn:microsoft.com/office/officeart/2005/8/layout/cycle2"/>
    <dgm:cxn modelId="{0AE49AAF-7364-4374-93A1-0929110618C7}" type="presParOf" srcId="{A28C4DA7-3577-44A6-8E94-84005D69C4C0}" destId="{FADC4C95-A33C-4818-97B7-461B4CB4B205}" srcOrd="3" destOrd="0" presId="urn:microsoft.com/office/officeart/2005/8/layout/cycle2"/>
    <dgm:cxn modelId="{99CC6D88-AD90-4AFF-97B6-81225A44C62F}" type="presParOf" srcId="{FADC4C95-A33C-4818-97B7-461B4CB4B205}" destId="{70991065-1577-4FAD-80B6-A7FBCA0255D6}" srcOrd="0" destOrd="0" presId="urn:microsoft.com/office/officeart/2005/8/layout/cycle2"/>
    <dgm:cxn modelId="{46D960B7-A526-4EB8-A81C-5CC4D20EF7EC}" type="presParOf" srcId="{A28C4DA7-3577-44A6-8E94-84005D69C4C0}" destId="{E9DA1575-CECC-4495-9C43-0C5150823C9A}" srcOrd="4" destOrd="0" presId="urn:microsoft.com/office/officeart/2005/8/layout/cycle2"/>
    <dgm:cxn modelId="{E6CDE322-69F1-4982-AC6C-192D98059624}" type="presParOf" srcId="{A28C4DA7-3577-44A6-8E94-84005D69C4C0}" destId="{164BF111-5AA0-4E13-842B-21FFB5FEAF92}" srcOrd="5" destOrd="0" presId="urn:microsoft.com/office/officeart/2005/8/layout/cycle2"/>
    <dgm:cxn modelId="{DEA0CC3F-9255-47C2-97CC-F5925328B930}" type="presParOf" srcId="{164BF111-5AA0-4E13-842B-21FFB5FEAF92}" destId="{25EBA4F8-DD5D-49B1-98FA-0F06FFBF7221}" srcOrd="0" destOrd="0" presId="urn:microsoft.com/office/officeart/2005/8/layout/cycle2"/>
    <dgm:cxn modelId="{E1955816-7473-4B81-BE65-463AEEA2250D}" type="presParOf" srcId="{A28C4DA7-3577-44A6-8E94-84005D69C4C0}" destId="{5BDFACB9-88EA-468E-B03A-567A1C1A8502}" srcOrd="6" destOrd="0" presId="urn:microsoft.com/office/officeart/2005/8/layout/cycle2"/>
    <dgm:cxn modelId="{33A7E738-FF79-4FA8-97F2-74825BD71AD8}" type="presParOf" srcId="{A28C4DA7-3577-44A6-8E94-84005D69C4C0}" destId="{CD792617-6A7C-4CAC-8B7B-B288AB1F19AA}" srcOrd="7" destOrd="0" presId="urn:microsoft.com/office/officeart/2005/8/layout/cycle2"/>
    <dgm:cxn modelId="{7E890DF2-3A23-4859-8921-CE7180CBB172}" type="presParOf" srcId="{CD792617-6A7C-4CAC-8B7B-B288AB1F19AA}" destId="{8E0FDEEC-6E67-4380-BD82-34ADAFD497C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BAF94-ABD5-4153-8941-06FB05D02E6E}">
      <dsp:nvSpPr>
        <dsp:cNvPr id="0" name=""/>
        <dsp:cNvSpPr/>
      </dsp:nvSpPr>
      <dsp:spPr>
        <a:xfrm>
          <a:off x="3095624" y="232"/>
          <a:ext cx="1936750" cy="1258887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800" kern="1200" dirty="0"/>
            <a:t>Lancement</a:t>
          </a:r>
        </a:p>
      </dsp:txBody>
      <dsp:txXfrm>
        <a:off x="3157078" y="61686"/>
        <a:ext cx="1813842" cy="1135979"/>
      </dsp:txXfrm>
    </dsp:sp>
    <dsp:sp modelId="{8BEE57CC-EF4E-42C3-9338-66E46937F3AD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3315338" y="406915"/>
              </a:moveTo>
              <a:arcTo wR="2079657" hR="2079657" stAng="18387232" swAng="1633569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6A976D-2051-4DA9-AF91-98A5C5EB9555}">
      <dsp:nvSpPr>
        <dsp:cNvPr id="0" name=""/>
        <dsp:cNvSpPr/>
      </dsp:nvSpPr>
      <dsp:spPr>
        <a:xfrm>
          <a:off x="5175282" y="2079889"/>
          <a:ext cx="1936750" cy="1258887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800" kern="1200" dirty="0"/>
            <a:t>Croissance</a:t>
          </a:r>
        </a:p>
      </dsp:txBody>
      <dsp:txXfrm>
        <a:off x="5236736" y="2141343"/>
        <a:ext cx="1813842" cy="1135979"/>
      </dsp:txXfrm>
    </dsp:sp>
    <dsp:sp modelId="{D0EAB7D5-0C29-4BCE-8805-AEFA55641E0A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3943720" y="3001743"/>
              </a:moveTo>
              <a:arcTo wR="2079657" hR="2079657" stAng="1579199" swAng="1633569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332915-538F-40DD-832F-36D009F7CD50}">
      <dsp:nvSpPr>
        <dsp:cNvPr id="0" name=""/>
        <dsp:cNvSpPr/>
      </dsp:nvSpPr>
      <dsp:spPr>
        <a:xfrm>
          <a:off x="3095625" y="4159546"/>
          <a:ext cx="1936750" cy="1258887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800" kern="1200" dirty="0"/>
            <a:t>Maturité</a:t>
          </a:r>
        </a:p>
      </dsp:txBody>
      <dsp:txXfrm>
        <a:off x="3157079" y="4221000"/>
        <a:ext cx="1813842" cy="1135979"/>
      </dsp:txXfrm>
    </dsp:sp>
    <dsp:sp modelId="{407BA722-5F31-4E90-9E5F-52597C083A80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843976" y="3752399"/>
              </a:moveTo>
              <a:arcTo wR="2079657" hR="2079657" stAng="7587232" swAng="1633569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922110-742D-491B-B8AE-4D7ACF16F082}">
      <dsp:nvSpPr>
        <dsp:cNvPr id="0" name=""/>
        <dsp:cNvSpPr/>
      </dsp:nvSpPr>
      <dsp:spPr>
        <a:xfrm>
          <a:off x="1015967" y="2079889"/>
          <a:ext cx="1936750" cy="1258887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2800" kern="1200" dirty="0"/>
            <a:t>Déclin</a:t>
          </a:r>
        </a:p>
      </dsp:txBody>
      <dsp:txXfrm>
        <a:off x="1077421" y="2141343"/>
        <a:ext cx="1813842" cy="1135979"/>
      </dsp:txXfrm>
    </dsp:sp>
    <dsp:sp modelId="{44F2D08F-DB96-476D-B709-AC866C532991}">
      <dsp:nvSpPr>
        <dsp:cNvPr id="0" name=""/>
        <dsp:cNvSpPr/>
      </dsp:nvSpPr>
      <dsp:spPr>
        <a:xfrm>
          <a:off x="1984342" y="629676"/>
          <a:ext cx="4159314" cy="4159314"/>
        </a:xfrm>
        <a:custGeom>
          <a:avLst/>
          <a:gdLst/>
          <a:ahLst/>
          <a:cxnLst/>
          <a:rect l="0" t="0" r="0" b="0"/>
          <a:pathLst>
            <a:path>
              <a:moveTo>
                <a:pt x="215594" y="1157570"/>
              </a:moveTo>
              <a:arcTo wR="2079657" hR="2079657" stAng="12379199" swAng="1633569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B100F-1D59-4A12-9735-1C27F551BE69}">
      <dsp:nvSpPr>
        <dsp:cNvPr id="0" name=""/>
        <dsp:cNvSpPr/>
      </dsp:nvSpPr>
      <dsp:spPr>
        <a:xfrm>
          <a:off x="1505486" y="694"/>
          <a:ext cx="1283227" cy="12832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1200" kern="1200" dirty="0"/>
            <a:t>Repenser l’idée</a:t>
          </a:r>
        </a:p>
      </dsp:txBody>
      <dsp:txXfrm>
        <a:off x="1693410" y="188618"/>
        <a:ext cx="907379" cy="907379"/>
      </dsp:txXfrm>
    </dsp:sp>
    <dsp:sp modelId="{BA57EB46-7597-4E3C-BC24-BE2DC74EC7E3}">
      <dsp:nvSpPr>
        <dsp:cNvPr id="0" name=""/>
        <dsp:cNvSpPr/>
      </dsp:nvSpPr>
      <dsp:spPr>
        <a:xfrm rot="2700000">
          <a:off x="2650903" y="1099942"/>
          <a:ext cx="340750" cy="433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CA" sz="1000" kern="1200"/>
        </a:p>
      </dsp:txBody>
      <dsp:txXfrm>
        <a:off x="2665874" y="1150418"/>
        <a:ext cx="238525" cy="259853"/>
      </dsp:txXfrm>
    </dsp:sp>
    <dsp:sp modelId="{51E35FAE-83C1-4199-BBF7-2C75C3DDC64D}">
      <dsp:nvSpPr>
        <dsp:cNvPr id="0" name=""/>
        <dsp:cNvSpPr/>
      </dsp:nvSpPr>
      <dsp:spPr>
        <a:xfrm>
          <a:off x="2867481" y="1362690"/>
          <a:ext cx="1283227" cy="12832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1200" kern="1200" dirty="0"/>
            <a:t>Revoir le marché</a:t>
          </a:r>
        </a:p>
      </dsp:txBody>
      <dsp:txXfrm>
        <a:off x="3055405" y="1550614"/>
        <a:ext cx="907379" cy="907379"/>
      </dsp:txXfrm>
    </dsp:sp>
    <dsp:sp modelId="{FADC4C95-A33C-4818-97B7-461B4CB4B205}">
      <dsp:nvSpPr>
        <dsp:cNvPr id="0" name=""/>
        <dsp:cNvSpPr/>
      </dsp:nvSpPr>
      <dsp:spPr>
        <a:xfrm rot="8100000">
          <a:off x="2664541" y="2461938"/>
          <a:ext cx="340750" cy="433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CA" sz="1000" kern="1200"/>
        </a:p>
      </dsp:txBody>
      <dsp:txXfrm rot="10800000">
        <a:off x="2751795" y="2512414"/>
        <a:ext cx="238525" cy="259853"/>
      </dsp:txXfrm>
    </dsp:sp>
    <dsp:sp modelId="{E9DA1575-CECC-4495-9C43-0C5150823C9A}">
      <dsp:nvSpPr>
        <dsp:cNvPr id="0" name=""/>
        <dsp:cNvSpPr/>
      </dsp:nvSpPr>
      <dsp:spPr>
        <a:xfrm>
          <a:off x="1505486" y="2724686"/>
          <a:ext cx="1283227" cy="12832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1200" kern="1200" dirty="0"/>
            <a:t>Assurer une distinction devant les produits concurrents</a:t>
          </a:r>
        </a:p>
      </dsp:txBody>
      <dsp:txXfrm>
        <a:off x="1693410" y="2912610"/>
        <a:ext cx="907379" cy="907379"/>
      </dsp:txXfrm>
    </dsp:sp>
    <dsp:sp modelId="{164BF111-5AA0-4E13-842B-21FFB5FEAF92}">
      <dsp:nvSpPr>
        <dsp:cNvPr id="0" name=""/>
        <dsp:cNvSpPr/>
      </dsp:nvSpPr>
      <dsp:spPr>
        <a:xfrm rot="13500000">
          <a:off x="1302546" y="2475576"/>
          <a:ext cx="340750" cy="433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CA" sz="1000" kern="1200"/>
        </a:p>
      </dsp:txBody>
      <dsp:txXfrm rot="10800000">
        <a:off x="1389800" y="2598336"/>
        <a:ext cx="238525" cy="259853"/>
      </dsp:txXfrm>
    </dsp:sp>
    <dsp:sp modelId="{5BDFACB9-88EA-468E-B03A-567A1C1A8502}">
      <dsp:nvSpPr>
        <dsp:cNvPr id="0" name=""/>
        <dsp:cNvSpPr/>
      </dsp:nvSpPr>
      <dsp:spPr>
        <a:xfrm>
          <a:off x="143490" y="1362690"/>
          <a:ext cx="1283227" cy="12832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1200" kern="1200" dirty="0"/>
            <a:t>Apprendre sur l’utilisation du produit</a:t>
          </a:r>
        </a:p>
      </dsp:txBody>
      <dsp:txXfrm>
        <a:off x="331414" y="1550614"/>
        <a:ext cx="907379" cy="907379"/>
      </dsp:txXfrm>
    </dsp:sp>
    <dsp:sp modelId="{CD792617-6A7C-4CAC-8B7B-B288AB1F19AA}">
      <dsp:nvSpPr>
        <dsp:cNvPr id="0" name=""/>
        <dsp:cNvSpPr/>
      </dsp:nvSpPr>
      <dsp:spPr>
        <a:xfrm rot="18900000">
          <a:off x="1288907" y="1113581"/>
          <a:ext cx="340750" cy="433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CA" sz="1000" kern="1200"/>
        </a:p>
      </dsp:txBody>
      <dsp:txXfrm>
        <a:off x="1303878" y="1236341"/>
        <a:ext cx="238525" cy="259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F3D7C41-C30C-414B-E1B1-EF3B05B93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8B6D449-8A5D-F7D5-D36E-82886B8DA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025B803C-94DD-67CA-497A-F2CAE328D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6D1CEF2-79C7-6F3C-DEF9-B95866D4D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C444077-53C1-8970-C7D5-309F0158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01035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C6DF0E2-EFE0-037A-FDA7-19EEFFC2E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1AEAAFBD-9F98-3DA1-2CD1-267E725B8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8FFA6E0-56CE-1DC8-4CF9-1C410E706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9D0FAA3-76B1-E29C-BEF5-7E5AC87E1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54370A08-C2E8-068A-168E-0525FD218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82596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424FD59E-CA14-662B-08C3-8CEB46F743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CCDF80B7-9757-879E-C867-6DE7FFDBE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E8DAC5D-AB1A-7EA7-C2A7-C3A26D385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A187473-7797-CA74-DD62-AE3B7E54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70C08C5-5646-F2DD-537D-D2FAF2FA4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58715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17313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47161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43227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8475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597482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354650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653768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515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0D19EA1-8290-49B3-F0D5-FFCEDE4E5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6FA4E5A8-48C0-3056-1B4C-3EE39C350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13F8ECD-A732-1BB3-93D2-1430FEC9B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086B0B5-E0B9-1AEE-CE59-C86BC7135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4802044-5548-90FD-8EC1-94A44443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442510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004077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81192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12446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DBFB4B6-B125-B87F-F10C-72D8D8D2F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4C0A12BB-9DA8-3921-8C66-BB62B16AA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AF155F3-F644-C803-9D03-25A1E34C7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BAE95A2-5993-B7DB-5659-07AAB5148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321BA7B-427D-BCF3-1329-F3F792C8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502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5DA78DA-6D10-012F-2ACD-C5CAE0EED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6F98474-1EBE-84B3-D069-0DAF65653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4A4B732F-69B2-99A4-C4DC-CEDFEB1FE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43B8F1E1-E138-E4A0-033E-0AF424F9D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1C83124E-52BC-6FE2-98A7-5C143A0FF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C1ADE9A9-7919-68EC-61FD-C9A347FE9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148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E55A7D2-B6D2-CE89-72AC-A9EBE8AC2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A2F179F4-BBDA-5A2E-E2EB-5309D69DB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0DCDB05A-2DB4-EF46-492C-EE303A64B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9612C311-E06A-1FE6-6FF6-82ACD520D1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2891450C-B024-7E41-0A8E-5904C12CD4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57960B4F-F585-40FD-C179-8652F7657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43B28045-9C59-479B-EFE5-20B08CC78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B590B848-9D35-88F0-8E70-3B703BAEF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56705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470FFB5-AF77-88E4-972F-9FF180E50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A9B09A1D-2B50-A0D9-D629-76D217526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A7E98CA2-EEBD-FE33-BF1A-B5FF258A3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5884F9A2-95CD-7EB1-B1A4-C2C398F97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9077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DC1CF737-D16A-4C82-92AA-00778AA0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560E5F3D-EC76-85A9-8840-B2A26ABC5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3ECACE75-7A0B-62DC-AA89-1B271A62C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0533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DB15211-0A89-2B3B-4470-CA9496303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8161F6D-45AB-834C-5E41-3AE157878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C1BC6465-ECFE-7C7C-4B10-5DD88D9B4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55959156-A0E3-74F3-27F0-CFF04D82C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4B0414E4-B090-09C9-788C-C4B8044B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6EF750D0-1BDE-BA68-C6ED-D8574926B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2449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790E058-F763-3934-5B0B-50F2B02F5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3E3AF600-4C88-3A3D-BE8D-02ACC3D61E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6A9FD6C7-18D7-8955-3AB9-EF16423AC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D3C36F24-B274-1F17-1527-15B6DD40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6A8D5E57-C8D2-5817-8953-C97603D8A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8FB3931-20A6-656A-3694-32E641A0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94155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3F87A4E7-B47D-B030-8780-C52978CBD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285704E4-F14A-331F-599B-C6989449B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FF06EBC-608D-88B3-3061-F4BA496CA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82760-A726-406C-AEBF-F460D0058630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356811B-D9CA-CA0F-6FBD-9355AE09FE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6A9653D-BCDB-A551-73D2-5AFCF268C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F9E9E-5C4F-4D5C-9AAB-0348DD70806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3457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15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13" Type="http://schemas.openxmlformats.org/officeDocument/2006/relationships/image" Target="../media/image2.jpeg"/><Relationship Id="rId3" Type="http://schemas.openxmlformats.org/officeDocument/2006/relationships/tags" Target="../tags/tag7.xml"/><Relationship Id="rId7" Type="http://schemas.openxmlformats.org/officeDocument/2006/relationships/diagramData" Target="../diagrams/data1.xml"/><Relationship Id="rId12" Type="http://schemas.openxmlformats.org/officeDocument/2006/relationships/image" Target="../media/image1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Layout" Target="../slideLayouts/slideLayout18.xml"/><Relationship Id="rId11" Type="http://schemas.microsoft.com/office/2007/relationships/diagramDrawing" Target="../diagrams/drawing1.xml"/><Relationship Id="rId5" Type="http://schemas.openxmlformats.org/officeDocument/2006/relationships/tags" Target="../tags/tag9.xml"/><Relationship Id="rId10" Type="http://schemas.openxmlformats.org/officeDocument/2006/relationships/diagramColors" Target="../diagrams/colors1.xml"/><Relationship Id="rId4" Type="http://schemas.openxmlformats.org/officeDocument/2006/relationships/tags" Target="../tags/tag8.xml"/><Relationship Id="rId9" Type="http://schemas.openxmlformats.org/officeDocument/2006/relationships/diagramQuickStyle" Target="../diagrams/quickStyle1.xml"/><Relationship Id="rId1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hyperlink" Target="https://www.investopedia.com/terms/p/product-life-cycle.asp#toc-examples-of-product-life-cycle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tags" Target="../tags/tag16.xml"/><Relationship Id="rId7" Type="http://schemas.openxmlformats.org/officeDocument/2006/relationships/diagramQuickStyle" Target="../diagrams/quickStyle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Layout" Target="../slideLayouts/slideLayout18.xml"/><Relationship Id="rId9" Type="http://schemas.microsoft.com/office/2007/relationships/diagramDrawing" Target="../diagrams/drawin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4.gif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hyperlink" Target="http://courses.unt.edu/kt3650_9/sld001.htm" TargetMode="External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C1CC20B-9D91-6DFE-F7B9-6C63A423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E441518-CFF1-1EAB-B9A9-7E62BCEFB54F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151376" y="194217"/>
            <a:ext cx="769329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Le produit est au cœur de la proposition de valeur de l’entreprise.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z="3200" noProof="0" dirty="0">
                <a:solidFill>
                  <a:prstClr val="black"/>
                </a:solidFill>
              </a:rPr>
              <a:t>La discussion de son produit: </a:t>
            </a:r>
            <a:endParaRPr kumimoji="0" lang="fr-CA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Identifie les composantes du Produit minimalement viable (PMV).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CA" sz="3200" dirty="0">
                <a:solidFill>
                  <a:prstClr val="black"/>
                </a:solidFill>
              </a:rPr>
              <a:t>Pointe aux </a:t>
            </a:r>
            <a:r>
              <a:rPr kumimoji="0" lang="fr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lacunes comblées. 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Reflète</a:t>
            </a:r>
            <a:r>
              <a:rPr kumimoji="0" lang="fr-CA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 les é</a:t>
            </a:r>
            <a:r>
              <a:rPr kumimoji="0" lang="fr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léments intériorisés de la validation par la clientèle.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Mise en évidence des avantages par rapport aux produits concurrents.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Décrit le cycle de vie pour le produit.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1C30DA9-F022-4FE8-9A19-F232F3DEB9F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85380" y="194217"/>
            <a:ext cx="42670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Produit</a:t>
            </a:r>
          </a:p>
        </p:txBody>
      </p:sp>
    </p:spTree>
    <p:extLst>
      <p:ext uri="{BB962C8B-B14F-4D97-AF65-F5344CB8AC3E}">
        <p14:creationId xmlns:p14="http://schemas.microsoft.com/office/powerpoint/2010/main" val="612002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C1CC20B-9D91-6DFE-F7B9-6C63A423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691846C-CDAC-2170-0CF2-11F0A0435B70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97180" y="1036737"/>
            <a:ext cx="1171803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Tout produit est menacé. À moins d’innovations qui réduisent les coûts de production, l’entreprise est confrontée à l’augmentation des prix ou la </a:t>
            </a:r>
            <a:r>
              <a:rPr lang="fr-CA" sz="2200" dirty="0">
                <a:solidFill>
                  <a:prstClr val="black"/>
                </a:solidFill>
              </a:rPr>
              <a:t>perte de revenus. </a:t>
            </a:r>
            <a:endParaRPr kumimoji="0" lang="fr-CA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Quatre phases distinguent la vie d’un produit.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2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Lancement:</a:t>
            </a:r>
            <a:r>
              <a:rPr kumimoji="0" lang="fr-CA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caractérise l’apparition du produit sur le marché, période à haut risque où règne l’incertitude à l’égard de son adéquation aux besoins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2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Croissance: </a:t>
            </a:r>
            <a:r>
              <a:rPr kumimoji="0" lang="fr-CA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le risque devient un risque de concurrence, car l’inconnu est minimisé par une disponibilité continue du produit.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2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Maturité:</a:t>
            </a:r>
            <a:r>
              <a:rPr kumimoji="0" lang="fr-CA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stabilité des ventes assurant des retours prévisibles, il y a ralentissement dans l’expansion de la clientèle, le risque est celui d’un désintérêt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2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Déclin:</a:t>
            </a:r>
            <a:r>
              <a:rPr kumimoji="0" lang="fr-CA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le risque revient vers le niveau du en raison de la baisse de part du marché ou du marché. Ultimement, le produit est soit retiré, soit revigoré.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Il y a changement à chaque étape et les stratégies doivent s’adapter.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D39D13A-49E7-9596-74D2-B0D2E499776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97180" y="205740"/>
            <a:ext cx="8595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Le cycle de </a:t>
            </a:r>
            <a:r>
              <a:rPr lang="fr-CA" sz="4400" b="1" dirty="0">
                <a:solidFill>
                  <a:prstClr val="black"/>
                </a:solidFill>
              </a:rPr>
              <a:t>vie d</a:t>
            </a:r>
            <a:r>
              <a:rPr kumimoji="0" lang="fr-CA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’un produit</a:t>
            </a:r>
          </a:p>
        </p:txBody>
      </p:sp>
    </p:spTree>
    <p:extLst>
      <p:ext uri="{BB962C8B-B14F-4D97-AF65-F5344CB8AC3E}">
        <p14:creationId xmlns:p14="http://schemas.microsoft.com/office/powerpoint/2010/main" val="63806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7B6C4EA-35FA-5689-A3B2-D6320540E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xmlns="" id="{561A1553-D4B4-4360-20B8-6064F43198D5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6725921" y="4299614"/>
            <a:ext cx="42125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Le cycle de vie du produit (CVP)</a:t>
            </a:r>
          </a:p>
        </p:txBody>
      </p:sp>
      <p:graphicFrame>
        <p:nvGraphicFramePr>
          <p:cNvPr id="3" name="Diagram 1">
            <a:extLst>
              <a:ext uri="{FF2B5EF4-FFF2-40B4-BE49-F238E27FC236}">
                <a16:creationId xmlns:a16="http://schemas.microsoft.com/office/drawing/2014/main" xmlns="" id="{C835D711-32CA-49FE-1F58-4B602DC4CA46}"/>
              </a:ext>
            </a:extLst>
          </p:cNvPr>
          <p:cNvGraphicFramePr/>
          <p:nvPr>
            <p:custDataLst>
              <p:tags r:id="rId2"/>
            </p:custDataLst>
          </p:nvPr>
        </p:nvGraphicFramePr>
        <p:xfrm>
          <a:off x="704216" y="30463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88962C40-9368-7AEB-1334-628FC32EA765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215" y="304637"/>
            <a:ext cx="1524213" cy="1247949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9296D3A4-6351-9F1F-C305-9B1DDB6F1C8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715" y="511328"/>
            <a:ext cx="1898193" cy="1599227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4BFD6B37-B69E-0702-25FD-22C1CC6AA70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633" y="2540000"/>
            <a:ext cx="2289795" cy="162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438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23FFC9B-3408-B6DF-582D-FB44A78AE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AD83284D-A5BC-6FB6-EAFC-2FE426A2F259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64018425"/>
              </p:ext>
            </p:extLst>
          </p:nvPr>
        </p:nvGraphicFramePr>
        <p:xfrm>
          <a:off x="554228" y="456819"/>
          <a:ext cx="1089406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85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505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534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825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64325">
                <a:tc>
                  <a:txBody>
                    <a:bodyPr/>
                    <a:lstStyle/>
                    <a:p>
                      <a:r>
                        <a:rPr lang="fr-CA" sz="1800" dirty="0"/>
                        <a:t>Produit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/>
                        <a:t>Lancement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/>
                        <a:t>Croissance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/>
                        <a:t>Maturité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/>
                        <a:t>Déclin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78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i="1" dirty="0"/>
                        <a:t>Oldsmobile</a:t>
                      </a:r>
                    </a:p>
                    <a:p>
                      <a:endParaRPr lang="fr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/>
                        <a:t>Oldsmobile a commencé à produire des voitures en 1897. Après avoir fusionné avec General Motors en 1908, la société a introduit le premier moteur V-8 en 1916.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/>
                        <a:t>En 1935, la millionième Oldsmobile avait été construite.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/>
                        <a:t>En 1984, les ventes d'Oldsmobile ont atteint leur apogée, avec plus de voitures vendues cette année-là que n'importe quelle autre année.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/>
                        <a:t>En 2000, General Motors a annoncé son intention d'abandonner l'automobile et, le 29 avril 2004, la dernière Oldsmobile a été construite.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r>
                        <a:rPr lang="fr-CA" sz="1800" dirty="0"/>
                        <a:t>La machine à écrire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/>
                        <a:t>Il existe de nombreuses tentatives d’accélérer le processus</a:t>
                      </a:r>
                      <a:r>
                        <a:rPr lang="fr-CA" sz="1800" baseline="0" dirty="0"/>
                        <a:t> d’écriture au 19</a:t>
                      </a:r>
                      <a:r>
                        <a:rPr lang="fr-CA" sz="1800" baseline="30000" dirty="0"/>
                        <a:t>e</a:t>
                      </a:r>
                      <a:r>
                        <a:rPr lang="fr-CA" sz="1800" baseline="0" dirty="0"/>
                        <a:t> siècle. </a:t>
                      </a:r>
                      <a:endParaRPr lang="fr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i="1" dirty="0"/>
                        <a:t>La</a:t>
                      </a:r>
                      <a:r>
                        <a:rPr lang="fr-CA" sz="1800" dirty="0"/>
                        <a:t> machine à écrire connait un immense succès après son introduction à la fin du XIXe siècle.</a:t>
                      </a:r>
                    </a:p>
                    <a:p>
                      <a:endParaRPr lang="fr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/>
                        <a:t>Le</a:t>
                      </a:r>
                      <a:r>
                        <a:rPr lang="fr-CA" sz="1800" baseline="0" dirty="0"/>
                        <a:t> produit est institutionnalisé au point que les différences entre modèles sont marginales. </a:t>
                      </a:r>
                      <a:endParaRPr lang="fr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/>
                        <a:t>Le produit est aujourd'hui à la fin de sa phase de déclin, avec peu de ventes et une demande menée par la fantaisie de rares adaptes.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TextBox 6">
            <a:extLst>
              <a:ext uri="{FF2B5EF4-FFF2-40B4-BE49-F238E27FC236}">
                <a16:creationId xmlns:a16="http://schemas.microsoft.com/office/drawing/2014/main" xmlns="" id="{40E0F0DC-5BAF-39A3-B3A9-127E230FA0C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54228" y="5726049"/>
            <a:ext cx="11049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Source: </a:t>
            </a:r>
            <a:r>
              <a:rPr kumimoji="0" lang="fr-C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https://www.investopedia.com/terms/p/product-life-cycle.asp#toc-examples-of-product-life-cycles</a:t>
            </a:r>
            <a:endParaRPr kumimoji="0" lang="fr-CA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1276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74052FF-D1E7-2ABF-2A85-E4AEA2618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44F54BD-CDE7-6C7F-F0D6-EE491F91B3A7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87239" y="940969"/>
            <a:ext cx="1121752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La demande, le nombre et la performance</a:t>
            </a:r>
            <a:r>
              <a:rPr kumimoji="0" lang="fr-CA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</a:t>
            </a: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des concurrents constituent</a:t>
            </a:r>
            <a:r>
              <a:rPr kumimoji="0" lang="fr-CA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la </a:t>
            </a: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structure du marché pour le produit.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La structure du marché est de plus ancrée dans le cycle de vie. 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Un produit émergent n’a pas encore de structure de marché fixe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Un produit en croissance possède une structure émergente (peu</a:t>
            </a:r>
            <a:r>
              <a:rPr kumimoji="0" lang="fr-CA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 de concurrents, aux offres distinctes)</a:t>
            </a:r>
            <a:endParaRPr kumimoji="0" lang="fr-CA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Un produit mature est consolidé autour</a:t>
            </a:r>
            <a:r>
              <a:rPr kumimoji="0" lang="fr-CA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 de </a:t>
            </a: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concurrents établis</a:t>
            </a:r>
            <a:r>
              <a:rPr kumimoji="0" lang="fr-CA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 et aux offres rapprochées</a:t>
            </a: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Un produit en déclin est caractérisé par un marché en transformation</a:t>
            </a:r>
            <a:r>
              <a:rPr kumimoji="0" lang="fr-CA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 et une </a:t>
            </a:r>
            <a:r>
              <a:rPr kumimoji="0" lang="fr-CA" sz="28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clientèl</a:t>
            </a:r>
            <a:r>
              <a:rPr lang="fr-CA" sz="2800" dirty="0">
                <a:solidFill>
                  <a:prstClr val="black"/>
                </a:solidFill>
              </a:rPr>
              <a:t>e en désagrégation.</a:t>
            </a:r>
            <a:endParaRPr kumimoji="0" lang="fr-CA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6789B82-71D0-BA6F-41AC-7873AC59B6A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87239" y="171528"/>
            <a:ext cx="110159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Structure du marché pour le produit</a:t>
            </a:r>
          </a:p>
        </p:txBody>
      </p:sp>
    </p:spTree>
    <p:extLst>
      <p:ext uri="{BB962C8B-B14F-4D97-AF65-F5344CB8AC3E}">
        <p14:creationId xmlns:p14="http://schemas.microsoft.com/office/powerpoint/2010/main" val="272659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C10F974E-CAA5-503F-BEE4-DE450C8F8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xmlns="" id="{084FF63A-85A7-0CBE-4CE5-89134BA69FD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52764" y="797510"/>
            <a:ext cx="770251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>
                <a:solidFill>
                  <a:prstClr val="black"/>
                </a:solidFill>
              </a:rPr>
              <a:t>L’innovation promet un moyen de lutter contre le déclin du produit, par l’introduction d’un cycle à </a:t>
            </a:r>
            <a:r>
              <a:rPr lang="fr-CA" sz="2800" dirty="0" smtClean="0">
                <a:solidFill>
                  <a:prstClr val="black"/>
                </a:solidFill>
              </a:rPr>
              <a:t>contrecourant</a:t>
            </a:r>
            <a:r>
              <a:rPr lang="fr-CA" sz="2800" dirty="0">
                <a:solidFill>
                  <a:prstClr val="black"/>
                </a:solidFill>
              </a:rPr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dirty="0">
                <a:solidFill>
                  <a:prstClr val="black"/>
                </a:solidFill>
              </a:rPr>
              <a:t>Repenser l’idée: est-ce la meilleure réponse au besoin?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dirty="0">
                <a:solidFill>
                  <a:prstClr val="black"/>
                </a:solidFill>
              </a:rPr>
              <a:t>Revoir le marché: le marché est-il tel que je l’ai perçu?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dirty="0">
                <a:solidFill>
                  <a:prstClr val="black"/>
                </a:solidFill>
              </a:rPr>
              <a:t>Distinguer le produit: les différences avec les autres sont-elles évidentes?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dirty="0">
                <a:solidFill>
                  <a:prstClr val="black"/>
                </a:solidFill>
              </a:rPr>
              <a:t>Apprendre sur le produit: comment les clients utilisent-ils le produit?  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xmlns="" id="{D2B2D6D0-5BD0-751F-7A9B-31BC6C9ADA7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2764" y="170199"/>
            <a:ext cx="87696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>
                <a:solidFill>
                  <a:prstClr val="black"/>
                </a:solidFill>
              </a:rPr>
              <a:t>Le cycle innovant de produit</a:t>
            </a:r>
          </a:p>
        </p:txBody>
      </p:sp>
      <p:graphicFrame>
        <p:nvGraphicFramePr>
          <p:cNvPr id="4" name="Diagram 1">
            <a:extLst>
              <a:ext uri="{FF2B5EF4-FFF2-40B4-BE49-F238E27FC236}">
                <a16:creationId xmlns:a16="http://schemas.microsoft.com/office/drawing/2014/main" xmlns="" id="{CA2300DD-54FB-0DE0-F21A-4E8EE1DCE017}"/>
              </a:ext>
            </a:extLst>
          </p:cNvPr>
          <p:cNvGraphicFramePr/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30215688"/>
              </p:ext>
            </p:extLst>
          </p:nvPr>
        </p:nvGraphicFramePr>
        <p:xfrm>
          <a:off x="7455841" y="2130552"/>
          <a:ext cx="4294200" cy="4008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39590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28A9198-73B6-320C-958B-8F14745D3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BB962BA-AD2A-81BA-3977-F6EF70AD5D3A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97180" y="1181990"/>
            <a:ext cx="109210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Tout produit semble voué au déclin. Les raisons sont parfois obscures, d’autres fois évidentes. Le phénomène est à penser en lien avec l’expansion et la contraction des marchés.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98DA019-0A4D-DBB9-AA2E-9BF530744D0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97180" y="276044"/>
            <a:ext cx="8595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  <a:hlinkClick r:id="rId6"/>
              </a:rPr>
              <a:t>Déclin du produit</a:t>
            </a:r>
            <a:endParaRPr kumimoji="0" lang="fr-CA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4" name="Picture 4" descr="http://msc-technology.wikispaces.com/file/view/product_life_cycle.gif/32844987/product_life_cycle.gif">
            <a:extLst>
              <a:ext uri="{FF2B5EF4-FFF2-40B4-BE49-F238E27FC236}">
                <a16:creationId xmlns:a16="http://schemas.microsoft.com/office/drawing/2014/main" xmlns="" id="{AC313D5E-4898-4DD6-B331-57EAB4A101D0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568" y="2787267"/>
            <a:ext cx="3913139" cy="3355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00D8229B-FFB9-2D4D-2FFE-37056DC83A8C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418641" y="2787267"/>
            <a:ext cx="5089793" cy="3818523"/>
            <a:chOff x="1156447" y="1219201"/>
            <a:chExt cx="6705600" cy="4572000"/>
          </a:xfrm>
        </p:grpSpPr>
        <p:sp>
          <p:nvSpPr>
            <p:cNvPr id="6" name="Rounded Rectangle 1">
              <a:extLst>
                <a:ext uri="{FF2B5EF4-FFF2-40B4-BE49-F238E27FC236}">
                  <a16:creationId xmlns:a16="http://schemas.microsoft.com/office/drawing/2014/main" xmlns="" id="{9A2F7F27-22EB-5959-A1CE-9DA3BFBFF942}"/>
                </a:ext>
              </a:extLst>
            </p:cNvPr>
            <p:cNvSpPr/>
            <p:nvPr/>
          </p:nvSpPr>
          <p:spPr>
            <a:xfrm>
              <a:off x="1156447" y="1219201"/>
              <a:ext cx="6705600" cy="4572000"/>
            </a:xfrm>
            <a:prstGeom prst="roundRect">
              <a:avLst/>
            </a:prstGeom>
            <a:gradFill>
              <a:gsLst>
                <a:gs pos="22080">
                  <a:schemeClr val="accent3">
                    <a:lumMod val="60000"/>
                    <a:lumOff val="40000"/>
                  </a:schemeClr>
                </a:gs>
                <a:gs pos="40000">
                  <a:srgbClr val="75D580"/>
                </a:gs>
                <a:gs pos="0">
                  <a:srgbClr val="75D580"/>
                </a:gs>
                <a:gs pos="80000">
                  <a:srgbClr val="00B050"/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9000000" scaled="0"/>
            </a:gra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7" name="Line 5">
              <a:extLst>
                <a:ext uri="{FF2B5EF4-FFF2-40B4-BE49-F238E27FC236}">
                  <a16:creationId xmlns:a16="http://schemas.microsoft.com/office/drawing/2014/main" xmlns="" id="{9E8F2001-ACA3-12BC-08DE-AA22E4C086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5632" y="2128347"/>
              <a:ext cx="1856" cy="2815129"/>
            </a:xfrm>
            <a:prstGeom prst="line">
              <a:avLst/>
            </a:prstGeom>
            <a:noFill/>
            <a:ln w="63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8" name="Line 6">
              <a:extLst>
                <a:ext uri="{FF2B5EF4-FFF2-40B4-BE49-F238E27FC236}">
                  <a16:creationId xmlns:a16="http://schemas.microsoft.com/office/drawing/2014/main" xmlns="" id="{CB0EF550-8A9B-66E9-DDF1-D9404C9451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3242" y="4929401"/>
              <a:ext cx="4891628" cy="1857"/>
            </a:xfrm>
            <a:prstGeom prst="line">
              <a:avLst/>
            </a:prstGeom>
            <a:noFill/>
            <a:ln w="63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0CD3107A-82D0-6594-A6CE-89DD8EFF858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885140" y="3135337"/>
              <a:ext cx="1886782" cy="7298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Market Adoption</a:t>
              </a: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xmlns="" id="{8BD4A2AA-4445-460B-E1F2-8866E0F62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632" y="1918997"/>
              <a:ext cx="5081054" cy="2969255"/>
            </a:xfrm>
            <a:custGeom>
              <a:avLst/>
              <a:gdLst/>
              <a:ahLst/>
              <a:cxnLst>
                <a:cxn ang="0">
                  <a:pos x="0" y="1488"/>
                </a:cxn>
                <a:cxn ang="0">
                  <a:pos x="576" y="1229"/>
                </a:cxn>
                <a:cxn ang="0">
                  <a:pos x="1152" y="423"/>
                </a:cxn>
                <a:cxn ang="0">
                  <a:pos x="1815" y="48"/>
                </a:cxn>
                <a:cxn ang="0">
                  <a:pos x="2304" y="135"/>
                </a:cxn>
              </a:cxnLst>
              <a:rect l="0" t="0" r="r" b="b"/>
              <a:pathLst>
                <a:path w="2304" h="1488">
                  <a:moveTo>
                    <a:pt x="0" y="1488"/>
                  </a:moveTo>
                  <a:cubicBezTo>
                    <a:pt x="192" y="1448"/>
                    <a:pt x="384" y="1407"/>
                    <a:pt x="576" y="1229"/>
                  </a:cubicBezTo>
                  <a:cubicBezTo>
                    <a:pt x="768" y="1052"/>
                    <a:pt x="946" y="620"/>
                    <a:pt x="1152" y="423"/>
                  </a:cubicBezTo>
                  <a:cubicBezTo>
                    <a:pt x="1359" y="226"/>
                    <a:pt x="1623" y="97"/>
                    <a:pt x="1815" y="48"/>
                  </a:cubicBezTo>
                  <a:cubicBezTo>
                    <a:pt x="2007" y="0"/>
                    <a:pt x="2218" y="120"/>
                    <a:pt x="2304" y="135"/>
                  </a:cubicBezTo>
                </a:path>
              </a:pathLst>
            </a:custGeom>
            <a:noFill/>
            <a:ln w="6350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1" name="Line 10">
              <a:extLst>
                <a:ext uri="{FF2B5EF4-FFF2-40B4-BE49-F238E27FC236}">
                  <a16:creationId xmlns:a16="http://schemas.microsoft.com/office/drawing/2014/main" xmlns="" id="{7FCB16C8-48A3-5C44-519A-681218CCBD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3507" y="4354018"/>
              <a:ext cx="1856" cy="575653"/>
            </a:xfrm>
            <a:prstGeom prst="line">
              <a:avLst/>
            </a:prstGeom>
            <a:noFill/>
            <a:ln w="63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2" name="Line 11">
              <a:extLst>
                <a:ext uri="{FF2B5EF4-FFF2-40B4-BE49-F238E27FC236}">
                  <a16:creationId xmlns:a16="http://schemas.microsoft.com/office/drawing/2014/main" xmlns="" id="{970A3C0F-E8F1-260C-C297-52CF68139D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1908" y="2995845"/>
              <a:ext cx="5330" cy="1947631"/>
            </a:xfrm>
            <a:prstGeom prst="line">
              <a:avLst/>
            </a:prstGeom>
            <a:noFill/>
            <a:ln w="63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3" name="Line 12">
              <a:extLst>
                <a:ext uri="{FF2B5EF4-FFF2-40B4-BE49-F238E27FC236}">
                  <a16:creationId xmlns:a16="http://schemas.microsoft.com/office/drawing/2014/main" xmlns="" id="{7CD8F5E6-E10B-54C8-FA58-BEEB489EE6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0005" y="2098473"/>
              <a:ext cx="10108" cy="2845003"/>
            </a:xfrm>
            <a:prstGeom prst="line">
              <a:avLst/>
            </a:prstGeom>
            <a:noFill/>
            <a:ln w="635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4BB4B08D-15D6-168D-C995-074A145D95C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900000">
              <a:off x="3321461" y="4269987"/>
              <a:ext cx="1298814" cy="276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Opportunity</a:t>
              </a:r>
            </a:p>
          </p:txBody>
        </p:sp>
        <p:sp>
          <p:nvSpPr>
            <p:cNvPr id="15" name="Rectangle 18">
              <a:extLst>
                <a:ext uri="{FF2B5EF4-FFF2-40B4-BE49-F238E27FC236}">
                  <a16:creationId xmlns:a16="http://schemas.microsoft.com/office/drawing/2014/main" xmlns="" id="{D6E48CA7-D613-9530-AE8E-AFD2EB3A5A4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892537">
              <a:off x="4525548" y="3071235"/>
              <a:ext cx="1381065" cy="1338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New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Compétiteurs</a:t>
              </a:r>
              <a:endPara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Enter </a:t>
              </a:r>
            </a:p>
          </p:txBody>
        </p:sp>
        <p:sp>
          <p:nvSpPr>
            <p:cNvPr id="16" name="Rectangle 19">
              <a:extLst>
                <a:ext uri="{FF2B5EF4-FFF2-40B4-BE49-F238E27FC236}">
                  <a16:creationId xmlns:a16="http://schemas.microsoft.com/office/drawing/2014/main" xmlns="" id="{F7FEF846-AFEF-5909-1AAF-DC29D97F4DD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892537">
              <a:off x="5963446" y="2920710"/>
              <a:ext cx="1496697" cy="10339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Obsolescence</a:t>
              </a:r>
              <a:r>
                <a:rPr kumimoji="0" lang="en-US" sz="15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endPara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Phase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42826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644</Words>
  <Application>Microsoft Office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Bookman Old Style</vt:lpstr>
      <vt:lpstr>Calibri</vt:lpstr>
      <vt:lpstr>Calibri Light</vt:lpstr>
      <vt:lpstr>Thème Office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Nelson</dc:creator>
  <cp:lastModifiedBy>Eric Nelson</cp:lastModifiedBy>
  <cp:revision>8</cp:revision>
  <dcterms:created xsi:type="dcterms:W3CDTF">2025-03-19T02:55:06Z</dcterms:created>
  <dcterms:modified xsi:type="dcterms:W3CDTF">2025-03-30T04:00:24Z</dcterms:modified>
</cp:coreProperties>
</file>