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487" r:id="rId3"/>
    <p:sldId id="490" r:id="rId4"/>
    <p:sldId id="491" r:id="rId5"/>
    <p:sldId id="492" r:id="rId6"/>
    <p:sldId id="494" r:id="rId7"/>
    <p:sldId id="488" r:id="rId8"/>
    <p:sldId id="493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491C7F-2552-F247-289E-69CF8AC0C8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3B97F06-29AE-34B3-0CA9-36A83B380B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7D2ABEC-9D30-51BB-9199-F5CD23103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6F61E-0D46-4553-BC16-4475DFF3B74F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9343B8B-8837-E531-67E9-5971DA5FC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3F4037A-C513-7B16-B1C6-1E8DE99AD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969B0-CC3D-4018-A40C-0A7AAB1A370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57139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02D997-8933-D0D0-19F0-79C8158B7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E0DBB7C-FF55-BE67-CF91-0104A261A1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8EE5F89-330E-05A0-FF11-DB19F0CDB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6F61E-0D46-4553-BC16-4475DFF3B74F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5A8E343-E3EC-34CA-BA8F-E7F5C7E1D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C0FAB4F-3F78-5A8F-AAB9-3A05B0396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969B0-CC3D-4018-A40C-0A7AAB1A370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29321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73C3223-4C31-1ED0-2FEA-0F89639C51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A81CCAE-EB04-0F54-E0DC-829A768663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ACB2D3E-0C28-717F-A413-DBCF9915E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6F61E-0D46-4553-BC16-4475DFF3B74F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948FE63-25F9-8310-1EB6-3C88393B5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6C7D459-662C-187E-FCA7-7A09F4D62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969B0-CC3D-4018-A40C-0A7AAB1A370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7679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033090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503189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443156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274514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267328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323124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577675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0477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A30ABF-5049-606B-A8A1-5B9492C16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D8E1D24-B809-A5C3-6E4C-A2EF907E31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3A6E745-26D3-661E-93C2-7B2B3C764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6F61E-0D46-4553-BC16-4475DFF3B74F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0056E9-9430-B003-529B-A7E0A358A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400015B-14BF-3BCE-3D54-961FE2DEE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969B0-CC3D-4018-A40C-0A7AAB1A370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778963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260991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648667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63087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0E2656-461C-FD02-C59F-9CE15D129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1BEC1B7-99ED-2000-C460-2549FD31F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533A871-F2AB-BDC8-29E0-216E7109E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6F61E-0D46-4553-BC16-4475DFF3B74F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BA75E5E-1874-4FD1-F136-3CBC19AE0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DCCB15F-F38A-53EB-4576-B45DD25F7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969B0-CC3D-4018-A40C-0A7AAB1A370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680549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52D201-74BA-097D-771B-5EDE1A61D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8436BC6-71D1-CE18-1297-1625677966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A320020-5389-D66F-AF58-BA2455EF61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8C93C93-3D35-7DF9-0499-3BD3E4262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6F61E-0D46-4553-BC16-4475DFF3B74F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CCE4335-84A6-7D8C-E59B-3AC3A24E6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8EFC8F0-59AD-513B-0799-F4FAB117D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969B0-CC3D-4018-A40C-0A7AAB1A370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27930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ADEF34-F222-AEFC-2FA9-ADA2F35CC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3D0F202-EE72-C4AA-62F6-83068196BE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3754D5F-56D8-8E2E-5EF8-96A8A7CAD0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CD82AD7-0DD7-705A-52B6-8ACD4910E7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A363A0E-CD4F-315E-D224-1EAD0C87C9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AF4B3D4-A665-A194-789E-F73784580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6F61E-0D46-4553-BC16-4475DFF3B74F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3D9FF0D-96DE-2259-59CD-8E90D6441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3B53684-EAF2-F197-26EC-88FB36562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969B0-CC3D-4018-A40C-0A7AAB1A370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79575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4E3085-FEF4-C08E-FB01-5A0185410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68AF171-E85C-27E0-E2D7-CFAD89833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6F61E-0D46-4553-BC16-4475DFF3B74F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83D7DDE-8398-2DED-5CA8-93D8AB3C3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F7FA2B6-B589-858B-ABE3-F0B4D957D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969B0-CC3D-4018-A40C-0A7AAB1A370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47237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A926A8A-459F-7FE7-F7C0-BC65AE119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6F61E-0D46-4553-BC16-4475DFF3B74F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0385BF4-8F7A-09FA-65B3-6B0466B2B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38C48B6-0375-CCA7-B95B-23294A665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969B0-CC3D-4018-A40C-0A7AAB1A370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23736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962394-9D17-6D54-7034-6BF44E727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A98DBD6-C01F-01A6-A531-8233A5E847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6C21977-27C9-73DC-BEE3-7DBD849A58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B38B710-9660-90CD-0F53-763EA48F0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6F61E-0D46-4553-BC16-4475DFF3B74F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EB89552-D362-61B8-AA62-3D05303B5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E28FF00-788B-F07C-8D82-7F8890642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969B0-CC3D-4018-A40C-0A7AAB1A370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77292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5D2300-573A-915E-B031-19E1C4B20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9920678-C719-31B0-2E60-C2FA075987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B08ABEA-A575-0661-56E5-D804EF8DEB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E0CC6B3-2C56-BEC2-6DAF-ABEC8B4D3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6F61E-0D46-4553-BC16-4475DFF3B74F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465B18B-4960-3724-1DAF-9BF1550E8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FFD81A7-2B83-D3ED-340C-9C4DF7DED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969B0-CC3D-4018-A40C-0A7AAB1A370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62051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0217F5E-DCA5-6E49-2213-3405B6D58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0373248-445E-11DD-48AC-68BBD99143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458E06-89EA-590B-D921-10BB704FB7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6F61E-0D46-4553-BC16-4475DFF3B74F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6A6E4C2-83F2-A909-04A4-9B82B2E29C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A83C11E-911C-9D46-2798-91CB10D1F5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969B0-CC3D-4018-A40C-0A7AAB1A370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40636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51512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4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6.xml"/><Relationship Id="rId1" Type="http://schemas.openxmlformats.org/officeDocument/2006/relationships/tags" Target="../tags/tag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5" Type="http://schemas.openxmlformats.org/officeDocument/2006/relationships/slideLayout" Target="../slideLayouts/slideLayout18.xml"/><Relationship Id="rId4" Type="http://schemas.openxmlformats.org/officeDocument/2006/relationships/tags" Target="../tags/tag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4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15.xml"/><Relationship Id="rId1" Type="http://schemas.openxmlformats.org/officeDocument/2006/relationships/tags" Target="../tags/tag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17.xml"/><Relationship Id="rId1" Type="http://schemas.openxmlformats.org/officeDocument/2006/relationships/tags" Target="../tags/tag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C1CC20B-9D91-6DFE-F7B9-6C63A4237D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139EA79-2D05-6376-9C75-8C0EF16ED6A2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441518" y="1079598"/>
            <a:ext cx="1035754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Logistics are unique to each company. However, the main concerns include: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Production methods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Product realization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Required equipment/space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Intellectual property protection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Relationships with suppliers/quality of supplies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Purchasing and production schedule</a:t>
            </a:r>
          </a:p>
          <a:p>
            <a:endParaRPr lang="en-US" sz="2800" dirty="0"/>
          </a:p>
          <a:p>
            <a:r>
              <a:rPr lang="en-US" sz="2800" dirty="0"/>
              <a:t>The details are tedious but necessary.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304447-4526-20DC-812D-148E4194463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441519" y="199815"/>
            <a:ext cx="669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4400" dirty="0" err="1">
                <a:solidFill>
                  <a:prstClr val="black"/>
                </a:solidFill>
              </a:rPr>
              <a:t>Logistics</a:t>
            </a:r>
            <a:endParaRPr lang="fr-CA" sz="4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8066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4052FF-D1E7-2ABF-2A85-E4AEA26184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2D534E7-69C8-2171-869D-927C1A234E11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523182" y="1033567"/>
            <a:ext cx="1097997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Its distribution methods often dictate its needs for commercial space: offices, warehouses, order processing locations.</a:t>
            </a:r>
          </a:p>
          <a:p>
            <a:endParaRPr lang="en-US" sz="3200" dirty="0"/>
          </a:p>
          <a:p>
            <a:r>
              <a:rPr lang="en-US" sz="3200" dirty="0"/>
              <a:t>The capital plan identifies ways to access the capital resources necessary for the company's activities.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Calculates the costs for accessing capital resources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Determines the necessary features and technologies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Locates the company's facilities</a:t>
            </a:r>
          </a:p>
          <a:p>
            <a:endParaRPr lang="en-US" sz="3200" dirty="0"/>
          </a:p>
          <a:p>
            <a:r>
              <a:rPr lang="en-US" sz="3200" dirty="0"/>
              <a:t>The plan should help decide between purchasing and leasing these resources.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D905428-8D91-D254-DA10-8809E04C967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990160" y="264126"/>
            <a:ext cx="669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4400" dirty="0" err="1">
                <a:solidFill>
                  <a:prstClr val="black"/>
                </a:solidFill>
              </a:rPr>
              <a:t>Fixed</a:t>
            </a:r>
            <a:r>
              <a:rPr lang="fr-CA" sz="4400" dirty="0">
                <a:solidFill>
                  <a:prstClr val="black"/>
                </a:solidFill>
              </a:rPr>
              <a:t> Assets</a:t>
            </a:r>
          </a:p>
        </p:txBody>
      </p:sp>
    </p:spTree>
    <p:extLst>
      <p:ext uri="{BB962C8B-B14F-4D97-AF65-F5344CB8AC3E}">
        <p14:creationId xmlns:p14="http://schemas.microsoft.com/office/powerpoint/2010/main" val="2726596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8A9198-73B6-320C-958B-8F14745D31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5167CC9-BDEC-B1E8-159C-EA1E6CC61654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1874382" y="162086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600" dirty="0">
                <a:solidFill>
                  <a:prstClr val="black"/>
                </a:solidFill>
              </a:rPr>
              <a:t>Location of the </a:t>
            </a:r>
            <a:r>
              <a:rPr lang="fr-CA" sz="3600" dirty="0" err="1">
                <a:solidFill>
                  <a:prstClr val="black"/>
                </a:solidFill>
              </a:rPr>
              <a:t>facilities</a:t>
            </a:r>
            <a:endParaRPr lang="fr-CA" sz="3600" dirty="0">
              <a:solidFill>
                <a:prstClr val="black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64BAB7A-EA91-5335-EF39-7CFABFA8702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874382" y="717798"/>
            <a:ext cx="1006790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Several factors can influence the choice of location.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Consumer concentration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Proximity to suppliers, market, or distributor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Quality of transportation (or other) infrastructure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Public or other support for economic development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Access to labor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Availability of key resources (e.g., energy, space)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Subjective criteria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Price</a:t>
            </a:r>
            <a:endParaRPr lang="fr-CA" sz="3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4282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10F974E-CAA5-503F-BEE4-DE450C8F84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526FE64-017A-120B-47B4-1EDE552AFEC6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1935543" y="1843501"/>
            <a:ext cx="101279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Produce a draft of a budget table identifying the complete list of capital resources needed for the realization of a product of your choice. Determine which ones are to be leased.</a:t>
            </a:r>
            <a:endParaRPr lang="fr-CA" sz="2000" dirty="0">
              <a:solidFill>
                <a:prstClr val="black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B03D6C-C962-D9B7-4885-F34A1B4D88F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6999506" y="766283"/>
            <a:ext cx="49590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Exercise: formulate your capital plan</a:t>
            </a:r>
            <a:endParaRPr lang="fr-CA" sz="3200" dirty="0">
              <a:solidFill>
                <a:prstClr val="black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BA00C7F-0021-7955-0C1A-6D7C13D45EDE}"/>
              </a:ext>
            </a:extLst>
          </p:cNvPr>
          <p:cNvGraphicFramePr>
            <a:graphicFrameLocks noGrp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840466163"/>
              </p:ext>
            </p:extLst>
          </p:nvPr>
        </p:nvGraphicFramePr>
        <p:xfrm>
          <a:off x="1935543" y="2951833"/>
          <a:ext cx="9841929" cy="128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42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13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258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604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CA" dirty="0"/>
                        <a:t>Capital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 err="1"/>
                        <a:t>Cost</a:t>
                      </a:r>
                      <a:r>
                        <a:rPr lang="fr-CA" dirty="0"/>
                        <a:t> (approx.)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 err="1"/>
                        <a:t>Purchase</a:t>
                      </a:r>
                      <a:r>
                        <a:rPr lang="fr-CA" dirty="0"/>
                        <a:t> or </a:t>
                      </a:r>
                      <a:r>
                        <a:rPr lang="fr-CA" dirty="0" err="1"/>
                        <a:t>lease</a:t>
                      </a:r>
                      <a:endParaRPr lang="fr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Calender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A" dirty="0"/>
                        <a:t>Name the </a:t>
                      </a:r>
                      <a:r>
                        <a:rPr lang="fr-CA" dirty="0" err="1"/>
                        <a:t>resource</a:t>
                      </a:r>
                      <a:endParaRPr lang="fr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Use </a:t>
                      </a:r>
                      <a:r>
                        <a:rPr lang="fr-CA" dirty="0" err="1"/>
                        <a:t>tools</a:t>
                      </a:r>
                      <a:r>
                        <a:rPr lang="fr-CA" dirty="0"/>
                        <a:t> and </a:t>
                      </a:r>
                      <a:r>
                        <a:rPr lang="fr-CA" dirty="0" err="1"/>
                        <a:t>available</a:t>
                      </a:r>
                      <a:r>
                        <a:rPr lang="fr-CA" dirty="0"/>
                        <a:t> information to </a:t>
                      </a:r>
                      <a:r>
                        <a:rPr lang="fr-CA" dirty="0" err="1"/>
                        <a:t>determine</a:t>
                      </a:r>
                      <a:r>
                        <a:rPr lang="fr-CA" dirty="0"/>
                        <a:t> </a:t>
                      </a:r>
                      <a:r>
                        <a:rPr lang="fr-CA" dirty="0" err="1"/>
                        <a:t>availability</a:t>
                      </a:r>
                      <a:r>
                        <a:rPr lang="fr-CA" dirty="0"/>
                        <a:t> and </a:t>
                      </a:r>
                      <a:r>
                        <a:rPr lang="fr-CA" dirty="0" err="1"/>
                        <a:t>cost</a:t>
                      </a:r>
                      <a:endParaRPr lang="fr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 err="1"/>
                        <a:t>Specificy</a:t>
                      </a:r>
                      <a:r>
                        <a:rPr lang="fr-CA" dirty="0"/>
                        <a:t> </a:t>
                      </a:r>
                      <a:r>
                        <a:rPr lang="fr-CA" dirty="0" err="1"/>
                        <a:t>which</a:t>
                      </a:r>
                      <a:endParaRPr lang="fr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Reference </a:t>
                      </a:r>
                      <a:r>
                        <a:rPr lang="fr-CA" dirty="0" err="1"/>
                        <a:t>specify</a:t>
                      </a:r>
                      <a:r>
                        <a:rPr lang="fr-CA" dirty="0"/>
                        <a:t> dates for the launch or </a:t>
                      </a:r>
                      <a:r>
                        <a:rPr lang="fr-CA" dirty="0" err="1"/>
                        <a:t>activities</a:t>
                      </a:r>
                      <a:r>
                        <a:rPr lang="fr-CA" dirty="0"/>
                        <a:t> to </a:t>
                      </a:r>
                      <a:r>
                        <a:rPr lang="fr-CA" dirty="0" err="1"/>
                        <a:t>take</a:t>
                      </a:r>
                      <a:r>
                        <a:rPr lang="fr-CA" dirty="0"/>
                        <a:t> place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DCC2F19-A07E-AED4-D985-2702B6B718F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35543" y="4681264"/>
            <a:ext cx="1012792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Identify, as specifically as possible, the location of the company's facilities (if applicable): approximate address or locality, as well as the factors justifying the choice.</a:t>
            </a:r>
          </a:p>
          <a:p>
            <a:endParaRPr lang="en-US" sz="2000" dirty="0"/>
          </a:p>
          <a:p>
            <a:r>
              <a:rPr lang="en-US" sz="2000" dirty="0"/>
              <a:t>Produce a description (illustrated or narrative) of the facilities (e.g., floor plan of the building, interior decor, or layout).</a:t>
            </a:r>
          </a:p>
        </p:txBody>
      </p:sp>
    </p:spTree>
    <p:extLst>
      <p:ext uri="{BB962C8B-B14F-4D97-AF65-F5344CB8AC3E}">
        <p14:creationId xmlns:p14="http://schemas.microsoft.com/office/powerpoint/2010/main" val="2395904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8A9198-73B6-320C-958B-8F14745D31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DB4CC40-DB3C-3D0F-DCD8-95A2FD7E5732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296333" y="1610478"/>
            <a:ext cx="95390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Each type of distribution channel includes a customer relationship (direct/indirect) and also involves alternating its partners.</a:t>
            </a:r>
            <a:endParaRPr kumimoji="0" lang="fr-CA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141A84-DE4D-EE12-1345-98EA2B3C7082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96333" y="777153"/>
            <a:ext cx="669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Types of channels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2F838CA-1291-5DAF-DF2D-D0DD4E82619D}"/>
              </a:ext>
            </a:extLst>
          </p:cNvPr>
          <p:cNvGraphicFramePr>
            <a:graphicFrameLocks noGrp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4128956601"/>
              </p:ext>
            </p:extLst>
          </p:nvPr>
        </p:nvGraphicFramePr>
        <p:xfrm>
          <a:off x="2073728" y="2569242"/>
          <a:ext cx="9203530" cy="3380642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30806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28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00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28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2800" noProof="0" dirty="0">
                          <a:effectLst/>
                        </a:rPr>
                        <a:t>Channel</a:t>
                      </a:r>
                      <a:endParaRPr lang="fr-CA" sz="2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2800" noProof="0" dirty="0">
                          <a:effectLst/>
                        </a:rPr>
                        <a:t>In/direct</a:t>
                      </a:r>
                      <a:endParaRPr lang="fr-CA" sz="2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2800" noProof="0" dirty="0">
                          <a:effectLst/>
                        </a:rPr>
                        <a:t>Partner / Self</a:t>
                      </a:r>
                      <a:endParaRPr lang="fr-CA" sz="2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28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2800" noProof="0" dirty="0">
                          <a:effectLst/>
                        </a:rPr>
                        <a:t>Sales agent</a:t>
                      </a:r>
                      <a:endParaRPr lang="fr-CA" sz="2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2800" noProof="0" dirty="0">
                          <a:effectLst/>
                        </a:rPr>
                        <a:t>Direct</a:t>
                      </a:r>
                      <a:endParaRPr lang="fr-CA" sz="2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2800" noProof="0" dirty="0">
                          <a:effectLst/>
                        </a:rPr>
                        <a:t>Partner</a:t>
                      </a:r>
                      <a:endParaRPr lang="fr-CA" sz="2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28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2800" noProof="0" dirty="0" err="1">
                          <a:effectLst/>
                        </a:rPr>
                        <a:t>Own</a:t>
                      </a:r>
                      <a:r>
                        <a:rPr lang="fr-CA" sz="2800" noProof="0" dirty="0">
                          <a:effectLst/>
                        </a:rPr>
                        <a:t> store</a:t>
                      </a:r>
                      <a:endParaRPr lang="fr-CA" sz="2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36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2800" noProof="0" dirty="0">
                          <a:effectLst/>
                        </a:rPr>
                        <a:t>E-commerce</a:t>
                      </a:r>
                      <a:endParaRPr lang="fr-CA" sz="2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2800" noProof="0" dirty="0">
                          <a:effectLst/>
                        </a:rPr>
                        <a:t>Indirect</a:t>
                      </a:r>
                      <a:endParaRPr lang="fr-CA" sz="2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2800" noProof="0" dirty="0" err="1">
                          <a:effectLst/>
                        </a:rPr>
                        <a:t>Choice</a:t>
                      </a:r>
                      <a:endParaRPr lang="fr-CA" sz="2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56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2800" noProof="0" dirty="0">
                          <a:effectLst/>
                        </a:rPr>
                        <a:t>Partner store</a:t>
                      </a:r>
                      <a:endParaRPr lang="fr-CA" sz="2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2800" noProof="0" dirty="0">
                          <a:effectLst/>
                        </a:rPr>
                        <a:t>Self</a:t>
                      </a:r>
                      <a:endParaRPr lang="fr-CA" sz="2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28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2800" noProof="0" dirty="0" err="1">
                          <a:effectLst/>
                        </a:rPr>
                        <a:t>Wholesaler</a:t>
                      </a:r>
                      <a:endParaRPr lang="fr-CA" sz="2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8729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23FFC9B-3408-B6DF-582D-FB44A78AE6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0D1A24B-238A-6C31-CC81-13D036C38D58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514741" y="1789346"/>
            <a:ext cx="1133043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Identify your distributors from your distribution channels or partners. Identify a real partner company.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Provide its name and the details justifying your choice.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Determine the cost structure of distribution.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Use artificial intelligence, if needed, to determine what a typical cost structure for such a channel would be.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Adapt this information to your market projections.</a:t>
            </a:r>
            <a:endParaRPr lang="fr-CA" sz="2800" dirty="0">
              <a:solidFill>
                <a:prstClr val="black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95DA5E-C9E5-BF9A-AEE6-3D5EE70835A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514741" y="253129"/>
            <a:ext cx="103559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4800" dirty="0">
                <a:solidFill>
                  <a:prstClr val="black"/>
                </a:solidFill>
              </a:rPr>
              <a:t>Exercice: identifier ses distributeurs</a:t>
            </a:r>
          </a:p>
        </p:txBody>
      </p:sp>
    </p:spTree>
    <p:extLst>
      <p:ext uri="{BB962C8B-B14F-4D97-AF65-F5344CB8AC3E}">
        <p14:creationId xmlns:p14="http://schemas.microsoft.com/office/powerpoint/2010/main" val="2811276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B12BB34-E44C-DC93-769A-6C2AB671B5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DF03D60-8929-79A9-6826-AD532E552B79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441518" y="1161560"/>
            <a:ext cx="969003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Each point of sale brings you closer to your customers, but it potentially increases costs: in capital investment and other contact expenses, including commissions paid to intermediaries and distribution fees.</a:t>
            </a:r>
            <a:endParaRPr lang="fr-CA" sz="4000" dirty="0">
              <a:solidFill>
                <a:prstClr val="black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5830E93-DE41-1BEE-D340-EBDEB70A8F6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599060" y="392119"/>
            <a:ext cx="669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4400" dirty="0" err="1">
                <a:solidFill>
                  <a:prstClr val="black"/>
                </a:solidFill>
              </a:rPr>
              <a:t>Proximity</a:t>
            </a:r>
            <a:r>
              <a:rPr lang="fr-CA" sz="4400" dirty="0">
                <a:solidFill>
                  <a:prstClr val="black"/>
                </a:solidFill>
              </a:rPr>
              <a:t> to the client</a:t>
            </a:r>
          </a:p>
        </p:txBody>
      </p:sp>
    </p:spTree>
    <p:extLst>
      <p:ext uri="{BB962C8B-B14F-4D97-AF65-F5344CB8AC3E}">
        <p14:creationId xmlns:p14="http://schemas.microsoft.com/office/powerpoint/2010/main" val="258344421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449</Words>
  <Application>Microsoft Office PowerPoint</Application>
  <PresentationFormat>Grand écran</PresentationFormat>
  <Paragraphs>65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Thème Office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 Nelson</dc:creator>
  <cp:lastModifiedBy>Eric Nelson</cp:lastModifiedBy>
  <cp:revision>10</cp:revision>
  <dcterms:created xsi:type="dcterms:W3CDTF">2025-03-23T02:45:02Z</dcterms:created>
  <dcterms:modified xsi:type="dcterms:W3CDTF">2025-03-31T01:21:30Z</dcterms:modified>
</cp:coreProperties>
</file>