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5" r:id="rId3"/>
    <p:sldId id="306" r:id="rId4"/>
    <p:sldId id="322" r:id="rId5"/>
    <p:sldId id="285" r:id="rId6"/>
    <p:sldId id="286" r:id="rId7"/>
    <p:sldId id="287" r:id="rId8"/>
    <p:sldId id="288" r:id="rId9"/>
    <p:sldId id="289" r:id="rId10"/>
    <p:sldId id="261" r:id="rId11"/>
    <p:sldId id="262" r:id="rId12"/>
    <p:sldId id="260" r:id="rId13"/>
    <p:sldId id="293" r:id="rId14"/>
    <p:sldId id="265" r:id="rId15"/>
    <p:sldId id="267" r:id="rId16"/>
    <p:sldId id="299" r:id="rId17"/>
    <p:sldId id="300" r:id="rId18"/>
    <p:sldId id="269" r:id="rId19"/>
    <p:sldId id="328" r:id="rId20"/>
    <p:sldId id="271" r:id="rId21"/>
    <p:sldId id="272" r:id="rId22"/>
    <p:sldId id="331" r:id="rId23"/>
    <p:sldId id="332" r:id="rId24"/>
    <p:sldId id="273" r:id="rId25"/>
    <p:sldId id="274" r:id="rId26"/>
    <p:sldId id="275" r:id="rId27"/>
    <p:sldId id="276" r:id="rId28"/>
    <p:sldId id="303" r:id="rId29"/>
    <p:sldId id="266"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B1"/>
    <a:srgbClr val="276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730" autoAdjust="0"/>
  </p:normalViewPr>
  <p:slideViewPr>
    <p:cSldViewPr snapToGrid="0">
      <p:cViewPr varScale="1">
        <p:scale>
          <a:sx n="68" d="100"/>
          <a:sy n="68" d="100"/>
        </p:scale>
        <p:origin x="21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8B0B8-70F3-4D4C-8A59-A92016C1C10D}" type="datetimeFigureOut">
              <a:rPr lang="en-CA" smtClean="0"/>
              <a:t>2025-02-08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4B4D0-0E03-48D4-ADE9-4CE21875D4D7}" type="slidenum">
              <a:rPr lang="en-CA" smtClean="0"/>
              <a:t>‹#›</a:t>
            </a:fld>
            <a:endParaRPr lang="en-CA"/>
          </a:p>
        </p:txBody>
      </p:sp>
    </p:spTree>
    <p:extLst>
      <p:ext uri="{BB962C8B-B14F-4D97-AF65-F5344CB8AC3E}">
        <p14:creationId xmlns:p14="http://schemas.microsoft.com/office/powerpoint/2010/main" val="177942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first slide is an introduction to business model. This is to provide a common understanding of what a business model is. </a:t>
            </a:r>
          </a:p>
          <a:p>
            <a:endParaRPr lang="en-CA" dirty="0"/>
          </a:p>
          <a:p>
            <a:r>
              <a:rPr lang="en-CA" dirty="0"/>
              <a:t>The definition itself can be recited to the group.</a:t>
            </a:r>
          </a:p>
        </p:txBody>
      </p:sp>
      <p:sp>
        <p:nvSpPr>
          <p:cNvPr id="4" name="Slide Number Placeholder 3"/>
          <p:cNvSpPr>
            <a:spLocks noGrp="1"/>
          </p:cNvSpPr>
          <p:nvPr>
            <p:ph type="sldNum" sz="quarter" idx="5"/>
          </p:nvPr>
        </p:nvSpPr>
        <p:spPr/>
        <p:txBody>
          <a:bodyPr/>
          <a:lstStyle/>
          <a:p>
            <a:fld id="{BD64B4D0-0E03-48D4-ADE9-4CE21875D4D7}" type="slidenum">
              <a:rPr lang="en-CA" smtClean="0"/>
              <a:t>2</a:t>
            </a:fld>
            <a:endParaRPr lang="en-CA"/>
          </a:p>
        </p:txBody>
      </p:sp>
    </p:spTree>
    <p:extLst>
      <p:ext uri="{BB962C8B-B14F-4D97-AF65-F5344CB8AC3E}">
        <p14:creationId xmlns:p14="http://schemas.microsoft.com/office/powerpoint/2010/main" val="4896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Understanding your customers is such a critical element of your business. </a:t>
            </a:r>
          </a:p>
          <a:p>
            <a:endParaRPr lang="en-CA" dirty="0"/>
          </a:p>
          <a:p>
            <a:r>
              <a:rPr lang="en-CA" dirty="0"/>
              <a:t>There are two types of customers that it is important to differentiate:</a:t>
            </a:r>
          </a:p>
          <a:p>
            <a:pPr marL="171450" indent="-171450">
              <a:buFontTx/>
              <a:buChar char="-"/>
            </a:pPr>
            <a:r>
              <a:rPr lang="en-CA" dirty="0"/>
              <a:t>Paying customers, these are the people that actually pay for your offering</a:t>
            </a:r>
          </a:p>
          <a:p>
            <a:pPr marL="171450" indent="-171450">
              <a:buFontTx/>
              <a:buChar char="-"/>
            </a:pPr>
            <a:r>
              <a:rPr lang="en-CA" dirty="0"/>
              <a:t>Users are people that are going to use it</a:t>
            </a:r>
          </a:p>
          <a:p>
            <a:pPr marL="171450" indent="-171450">
              <a:buFontTx/>
              <a:buChar char="-"/>
            </a:pPr>
            <a:endParaRPr lang="en-CA" dirty="0"/>
          </a:p>
          <a:p>
            <a:pPr marL="171450" indent="-171450">
              <a:buFontTx/>
              <a:buChar char="-"/>
            </a:pPr>
            <a:endParaRPr lang="en-CA" dirty="0"/>
          </a:p>
          <a:p>
            <a:pPr marL="0" indent="0">
              <a:buFontTx/>
              <a:buNone/>
            </a:pPr>
            <a:r>
              <a:rPr lang="en-CA" dirty="0"/>
              <a:t>In some instances, the payer and the user are the same, but there are other scenarios where the two are different. </a:t>
            </a:r>
          </a:p>
          <a:p>
            <a:pPr marL="0" indent="0">
              <a:buFontTx/>
              <a:buNone/>
            </a:pPr>
            <a:endParaRPr lang="en-CA" dirty="0"/>
          </a:p>
          <a:p>
            <a:pPr marL="0" indent="0">
              <a:buFontTx/>
              <a:buNone/>
            </a:pPr>
            <a:r>
              <a:rPr lang="en-CA" dirty="0"/>
              <a:t>For example – a child’s toy. The person paying for it is the parent, where the person using it is the child. Another example is a piece of corporate software. There is a person that makes the decision and pays, and then there are the employees that use it. </a:t>
            </a:r>
          </a:p>
          <a:p>
            <a:pPr marL="0" indent="0">
              <a:buFontTx/>
              <a:buNone/>
            </a:pPr>
            <a:endParaRPr lang="en-CA" dirty="0"/>
          </a:p>
          <a:p>
            <a:pPr marL="0" indent="0">
              <a:buFontTx/>
              <a:buNone/>
            </a:pPr>
            <a:r>
              <a:rPr lang="en-CA" dirty="0"/>
              <a:t>Within your business model, you need to consider each as a </a:t>
            </a:r>
            <a:r>
              <a:rPr lang="en-CA" b="1" u="sng" dirty="0"/>
              <a:t>distinct</a:t>
            </a:r>
            <a:r>
              <a:rPr lang="en-CA" b="0" u="none" dirty="0"/>
              <a:t> customer segment. The value may be different of the payer than the user, and it is important to account for both. </a:t>
            </a:r>
          </a:p>
          <a:p>
            <a:pPr marL="0" indent="0">
              <a:buFontTx/>
              <a:buNone/>
            </a:pPr>
            <a:endParaRPr lang="en-CA" b="0" u="none" dirty="0"/>
          </a:p>
          <a:p>
            <a:pPr marL="0" indent="0">
              <a:buFontTx/>
              <a:buNone/>
            </a:pPr>
            <a:r>
              <a:rPr lang="en-CA" b="0" u="none" dirty="0"/>
              <a:t>A parent, when seeking a child’s toy, wants it to be something safe for them to use, something they will enjoy, etc. While the child wants it to be fun! Balancing both of these customer segments and the value is critical to the success of your business. </a:t>
            </a:r>
          </a:p>
          <a:p>
            <a:pPr marL="0" indent="0">
              <a:buFontTx/>
              <a:buNone/>
            </a:pPr>
            <a:endParaRPr lang="en-CA" b="0" u="none" dirty="0"/>
          </a:p>
          <a:p>
            <a:pPr marL="0" indent="0">
              <a:buFontTx/>
              <a:buNone/>
            </a:pPr>
            <a:r>
              <a:rPr lang="en-CA" b="0" u="none" dirty="0"/>
              <a:t>For every customer segment you have, you need to make sure there is a value proposition and revenue stream associated with that customer segment. There also may be other unique components throughout the business model affiliated with your customer segment, like a key partner, or activity. </a:t>
            </a:r>
            <a:endParaRPr lang="en-CA" dirty="0"/>
          </a:p>
        </p:txBody>
      </p:sp>
      <p:sp>
        <p:nvSpPr>
          <p:cNvPr id="4" name="Slide Number Placeholder 3"/>
          <p:cNvSpPr>
            <a:spLocks noGrp="1"/>
          </p:cNvSpPr>
          <p:nvPr>
            <p:ph type="sldNum" sz="quarter" idx="5"/>
          </p:nvPr>
        </p:nvSpPr>
        <p:spPr/>
        <p:txBody>
          <a:bodyPr/>
          <a:lstStyle/>
          <a:p>
            <a:fld id="{BD64B4D0-0E03-48D4-ADE9-4CE21875D4D7}" type="slidenum">
              <a:rPr lang="en-CA" smtClean="0"/>
              <a:t>11</a:t>
            </a:fld>
            <a:endParaRPr lang="en-CA"/>
          </a:p>
        </p:txBody>
      </p:sp>
    </p:spTree>
    <p:extLst>
      <p:ext uri="{BB962C8B-B14F-4D97-AF65-F5344CB8AC3E}">
        <p14:creationId xmlns:p14="http://schemas.microsoft.com/office/powerpoint/2010/main" val="198417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value proposition is the next element of the business model canvas. The value proposition reflects a need your customer has, or a problem that they need solved. You can think about framing your value proposition as the pain you are solving, or the job it is doing on behalf of your customers. </a:t>
            </a:r>
          </a:p>
          <a:p>
            <a:endParaRPr lang="en-CA" dirty="0"/>
          </a:p>
          <a:p>
            <a:r>
              <a:rPr lang="en-CA" dirty="0"/>
              <a:t>The value proposition should not articulate your idea or the exact product, it focuses on the problems and needs of your customer. </a:t>
            </a:r>
          </a:p>
        </p:txBody>
      </p:sp>
      <p:sp>
        <p:nvSpPr>
          <p:cNvPr id="4" name="Slide Number Placeholder 3"/>
          <p:cNvSpPr>
            <a:spLocks noGrp="1"/>
          </p:cNvSpPr>
          <p:nvPr>
            <p:ph type="sldNum" sz="quarter" idx="5"/>
          </p:nvPr>
        </p:nvSpPr>
        <p:spPr/>
        <p:txBody>
          <a:bodyPr/>
          <a:lstStyle/>
          <a:p>
            <a:fld id="{BD64B4D0-0E03-48D4-ADE9-4CE21875D4D7}" type="slidenum">
              <a:rPr lang="en-CA" smtClean="0"/>
              <a:t>12</a:t>
            </a:fld>
            <a:endParaRPr lang="en-CA"/>
          </a:p>
        </p:txBody>
      </p:sp>
    </p:spTree>
    <p:extLst>
      <p:ext uri="{BB962C8B-B14F-4D97-AF65-F5344CB8AC3E}">
        <p14:creationId xmlns:p14="http://schemas.microsoft.com/office/powerpoint/2010/main" val="6207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the iPhone as an example, let’s walk through the value propositions VS features of the iPhone. </a:t>
            </a:r>
          </a:p>
          <a:p>
            <a:endParaRPr lang="en-CA" dirty="0"/>
          </a:p>
          <a:p>
            <a:r>
              <a:rPr lang="en-CA" dirty="0"/>
              <a:t>The value propositions are what you want to focus on within your business model canvas. No one is purchasing an iPhone strictly for the USB-C charger or the super retina display. They are purchasing it for the value it provides, such as the fact it helps keep you connected, </a:t>
            </a:r>
            <a:r>
              <a:rPr lang="en-CA" dirty="0" err="1"/>
              <a:t>gt</a:t>
            </a:r>
            <a:r>
              <a:rPr lang="en-CA" dirty="0"/>
              <a:t> things done, allow you to connect with a certain social class, etc. </a:t>
            </a:r>
          </a:p>
        </p:txBody>
      </p:sp>
      <p:sp>
        <p:nvSpPr>
          <p:cNvPr id="4" name="Slide Number Placeholder 3"/>
          <p:cNvSpPr>
            <a:spLocks noGrp="1"/>
          </p:cNvSpPr>
          <p:nvPr>
            <p:ph type="sldNum" sz="quarter" idx="5"/>
          </p:nvPr>
        </p:nvSpPr>
        <p:spPr/>
        <p:txBody>
          <a:bodyPr/>
          <a:lstStyle/>
          <a:p>
            <a:fld id="{BD64B4D0-0E03-48D4-ADE9-4CE21875D4D7}" type="slidenum">
              <a:rPr lang="en-CA" smtClean="0"/>
              <a:t>13</a:t>
            </a:fld>
            <a:endParaRPr lang="en-CA"/>
          </a:p>
        </p:txBody>
      </p:sp>
    </p:spTree>
    <p:extLst>
      <p:ext uri="{BB962C8B-B14F-4D97-AF65-F5344CB8AC3E}">
        <p14:creationId xmlns:p14="http://schemas.microsoft.com/office/powerpoint/2010/main" val="99415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can algin your value proposition with your customer segments, this is when you achieve what’s called </a:t>
            </a:r>
            <a:r>
              <a:rPr lang="en-CA" b="1" dirty="0"/>
              <a:t>product market fit.</a:t>
            </a:r>
            <a:r>
              <a:rPr lang="en-CA" b="0" dirty="0"/>
              <a:t> There are many ways you can look at product market fit, and it goes through stages based on how far advanced you are with your product, but you want your customers to be very disappointed if your product was no longer able to solve the problem they have. If they wouldn’t be disappointed to no longer have your product, then you likely do not have product market fit. </a:t>
            </a:r>
          </a:p>
          <a:p>
            <a:endParaRPr lang="en-CA" b="0" dirty="0"/>
          </a:p>
          <a:p>
            <a:r>
              <a:rPr lang="en-CA" b="0" dirty="0"/>
              <a:t>If your value is not aligned with your customer, you need to either look at: </a:t>
            </a:r>
          </a:p>
          <a:p>
            <a:pPr marL="228600" indent="-228600">
              <a:buAutoNum type="arabicPeriod"/>
            </a:pPr>
            <a:r>
              <a:rPr lang="en-CA" b="0" dirty="0"/>
              <a:t>Changing the customers, you aren’t solving the right problem for the right group </a:t>
            </a:r>
          </a:p>
          <a:p>
            <a:pPr marL="228600" indent="-228600">
              <a:buAutoNum type="arabicPeriod"/>
            </a:pPr>
            <a:r>
              <a:rPr lang="en-CA" b="0" dirty="0"/>
              <a:t>Change the value proposition, it is the right problem, but how you position that problem does not resonate with your customer </a:t>
            </a:r>
            <a:endParaRPr lang="en-CA" dirty="0"/>
          </a:p>
        </p:txBody>
      </p:sp>
      <p:sp>
        <p:nvSpPr>
          <p:cNvPr id="4" name="Slide Number Placeholder 3"/>
          <p:cNvSpPr>
            <a:spLocks noGrp="1"/>
          </p:cNvSpPr>
          <p:nvPr>
            <p:ph type="sldNum" sz="quarter" idx="5"/>
          </p:nvPr>
        </p:nvSpPr>
        <p:spPr/>
        <p:txBody>
          <a:bodyPr/>
          <a:lstStyle/>
          <a:p>
            <a:fld id="{BD64B4D0-0E03-48D4-ADE9-4CE21875D4D7}" type="slidenum">
              <a:rPr lang="en-CA" smtClean="0"/>
              <a:t>14</a:t>
            </a:fld>
            <a:endParaRPr lang="en-CA"/>
          </a:p>
        </p:txBody>
      </p:sp>
    </p:spTree>
    <p:extLst>
      <p:ext uri="{BB962C8B-B14F-4D97-AF65-F5344CB8AC3E}">
        <p14:creationId xmlns:p14="http://schemas.microsoft.com/office/powerpoint/2010/main" val="63812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next building block we are going to discuss is Channels. Channels are how you physically deliver value to your customer segments. </a:t>
            </a:r>
          </a:p>
          <a:p>
            <a:endParaRPr lang="en-CA" dirty="0"/>
          </a:p>
          <a:p>
            <a:r>
              <a:rPr lang="en-CA" dirty="0"/>
              <a:t>As an entrepreneur, you can have both physical and digital channels. Physical channels are things like markets, while digital channels are online stores. </a:t>
            </a:r>
          </a:p>
        </p:txBody>
      </p:sp>
      <p:sp>
        <p:nvSpPr>
          <p:cNvPr id="4" name="Slide Number Placeholder 3"/>
          <p:cNvSpPr>
            <a:spLocks noGrp="1"/>
          </p:cNvSpPr>
          <p:nvPr>
            <p:ph type="sldNum" sz="quarter" idx="5"/>
          </p:nvPr>
        </p:nvSpPr>
        <p:spPr/>
        <p:txBody>
          <a:bodyPr/>
          <a:lstStyle/>
          <a:p>
            <a:fld id="{BD64B4D0-0E03-48D4-ADE9-4CE21875D4D7}" type="slidenum">
              <a:rPr lang="en-CA" smtClean="0"/>
              <a:t>15</a:t>
            </a:fld>
            <a:endParaRPr lang="en-CA"/>
          </a:p>
        </p:txBody>
      </p:sp>
    </p:spTree>
    <p:extLst>
      <p:ext uri="{BB962C8B-B14F-4D97-AF65-F5344CB8AC3E}">
        <p14:creationId xmlns:p14="http://schemas.microsoft.com/office/powerpoint/2010/main" val="149581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Channels represent how you communicate with the customer across all stages of the purchasing decision. </a:t>
            </a:r>
          </a:p>
          <a:p>
            <a:endParaRPr lang="en-CA" dirty="0"/>
          </a:p>
          <a:p>
            <a:r>
              <a:rPr lang="en-CA" dirty="0"/>
              <a:t>You can have different types of channels</a:t>
            </a:r>
          </a:p>
          <a:p>
            <a:pPr marL="171450" indent="-171450">
              <a:buFontTx/>
              <a:buChar char="-"/>
            </a:pPr>
            <a:r>
              <a:rPr lang="en-CA" dirty="0"/>
              <a:t>Communication channels, which help you build awareness with your customers </a:t>
            </a:r>
          </a:p>
          <a:p>
            <a:pPr marL="171450" indent="-171450">
              <a:buFontTx/>
              <a:buChar char="-"/>
            </a:pPr>
            <a:r>
              <a:rPr lang="en-CA" dirty="0"/>
              <a:t>Distribution channels, how you get the product to your customer </a:t>
            </a:r>
          </a:p>
          <a:p>
            <a:pPr marL="171450" indent="-171450">
              <a:buFontTx/>
              <a:buChar char="-"/>
            </a:pPr>
            <a:r>
              <a:rPr lang="en-CA" dirty="0"/>
              <a:t>Sales channels, how someone makes the purchase for your product </a:t>
            </a:r>
          </a:p>
          <a:p>
            <a:pPr marL="171450" indent="-171450">
              <a:buFontTx/>
              <a:buChar char="-"/>
            </a:pPr>
            <a:endParaRPr lang="en-CA" dirty="0"/>
          </a:p>
          <a:p>
            <a:pPr marL="0" indent="0">
              <a:buFontTx/>
              <a:buNone/>
            </a:pPr>
            <a:r>
              <a:rPr lang="en-CA" dirty="0"/>
              <a:t>These channels represent the touchpoints with your customers and key partners </a:t>
            </a:r>
          </a:p>
        </p:txBody>
      </p:sp>
      <p:sp>
        <p:nvSpPr>
          <p:cNvPr id="4" name="Slide Number Placeholder 3"/>
          <p:cNvSpPr>
            <a:spLocks noGrp="1"/>
          </p:cNvSpPr>
          <p:nvPr>
            <p:ph type="sldNum" sz="quarter" idx="5"/>
          </p:nvPr>
        </p:nvSpPr>
        <p:spPr/>
        <p:txBody>
          <a:bodyPr/>
          <a:lstStyle/>
          <a:p>
            <a:fld id="{BD64B4D0-0E03-48D4-ADE9-4CE21875D4D7}" type="slidenum">
              <a:rPr lang="en-CA" smtClean="0"/>
              <a:t>16</a:t>
            </a:fld>
            <a:endParaRPr lang="en-CA"/>
          </a:p>
        </p:txBody>
      </p:sp>
    </p:spTree>
    <p:extLst>
      <p:ext uri="{BB962C8B-B14F-4D97-AF65-F5344CB8AC3E}">
        <p14:creationId xmlns:p14="http://schemas.microsoft.com/office/powerpoint/2010/main" val="298363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five key touchpoints that an entrepreneur has with their customer. </a:t>
            </a:r>
          </a:p>
          <a:p>
            <a:endParaRPr lang="en-CA" dirty="0"/>
          </a:p>
          <a:p>
            <a:r>
              <a:rPr lang="en-CA" dirty="0"/>
              <a:t>First is awareness. People need to know that you are around and in business, in order to consider your product or service. </a:t>
            </a:r>
          </a:p>
          <a:p>
            <a:endParaRPr lang="en-CA" dirty="0"/>
          </a:p>
          <a:p>
            <a:r>
              <a:rPr lang="en-CA" dirty="0"/>
              <a:t>Second, is evaluation. A customer goes through a process (some products are short processes, while others are longer processes) to decide whether or not they want to make a purchase. This is called Evaluation. You, as a business owner, will deploy certain tactics to help people make that decision. It will look different for every business – for some it’s sending them a discount code, or speaking with someone, putting out marketing material, etc. </a:t>
            </a:r>
          </a:p>
          <a:p>
            <a:endParaRPr lang="en-CA" dirty="0"/>
          </a:p>
          <a:p>
            <a:r>
              <a:rPr lang="en-CA" dirty="0"/>
              <a:t>Next is the purchase. How are they going to make the purchase? </a:t>
            </a:r>
          </a:p>
          <a:p>
            <a:endParaRPr lang="en-CA" dirty="0"/>
          </a:p>
          <a:p>
            <a:r>
              <a:rPr lang="en-CA" dirty="0"/>
              <a:t>After that is delivery. How can they pick up the product? Is it delivered to them, do they pick it up, is it a digital product that goes to email? </a:t>
            </a:r>
          </a:p>
          <a:p>
            <a:endParaRPr lang="en-CA" dirty="0"/>
          </a:p>
          <a:p>
            <a:r>
              <a:rPr lang="en-CA" dirty="0"/>
              <a:t>Lastly, is the after sales. How are you there to support your customer after they’ve purchased the product? For some it’s a how to guide on how to set it up, and fairly low touch, but for others there may be a more comprehensive follow up. </a:t>
            </a:r>
          </a:p>
        </p:txBody>
      </p:sp>
      <p:sp>
        <p:nvSpPr>
          <p:cNvPr id="4" name="Slide Number Placeholder 3"/>
          <p:cNvSpPr>
            <a:spLocks noGrp="1"/>
          </p:cNvSpPr>
          <p:nvPr>
            <p:ph type="sldNum" sz="quarter" idx="5"/>
          </p:nvPr>
        </p:nvSpPr>
        <p:spPr/>
        <p:txBody>
          <a:bodyPr/>
          <a:lstStyle/>
          <a:p>
            <a:fld id="{BD64B4D0-0E03-48D4-ADE9-4CE21875D4D7}" type="slidenum">
              <a:rPr lang="en-CA" smtClean="0"/>
              <a:t>17</a:t>
            </a:fld>
            <a:endParaRPr lang="en-CA"/>
          </a:p>
        </p:txBody>
      </p:sp>
    </p:spTree>
    <p:extLst>
      <p:ext uri="{BB962C8B-B14F-4D97-AF65-F5344CB8AC3E}">
        <p14:creationId xmlns:p14="http://schemas.microsoft.com/office/powerpoint/2010/main" val="369549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Customer relationships are the strategies that you as an entrepreneur will use to get and grow your customer base. </a:t>
            </a:r>
          </a:p>
        </p:txBody>
      </p:sp>
      <p:sp>
        <p:nvSpPr>
          <p:cNvPr id="4" name="Slide Number Placeholder 3"/>
          <p:cNvSpPr>
            <a:spLocks noGrp="1"/>
          </p:cNvSpPr>
          <p:nvPr>
            <p:ph type="sldNum" sz="quarter" idx="5"/>
          </p:nvPr>
        </p:nvSpPr>
        <p:spPr/>
        <p:txBody>
          <a:bodyPr/>
          <a:lstStyle/>
          <a:p>
            <a:fld id="{BD64B4D0-0E03-48D4-ADE9-4CE21875D4D7}" type="slidenum">
              <a:rPr lang="en-CA" smtClean="0"/>
              <a:t>18</a:t>
            </a:fld>
            <a:endParaRPr lang="en-CA"/>
          </a:p>
        </p:txBody>
      </p:sp>
    </p:spTree>
    <p:extLst>
      <p:ext uri="{BB962C8B-B14F-4D97-AF65-F5344CB8AC3E}">
        <p14:creationId xmlns:p14="http://schemas.microsoft.com/office/powerpoint/2010/main" val="56066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you want to create demand for your product / service. What strategies will you use to create that demand for what you are doing? </a:t>
            </a:r>
          </a:p>
          <a:p>
            <a:endParaRPr lang="en-CA" dirty="0"/>
          </a:p>
          <a:p>
            <a:r>
              <a:rPr lang="en-CA" dirty="0"/>
              <a:t>Gain </a:t>
            </a:r>
            <a:r>
              <a:rPr lang="en-CA" dirty="0" err="1"/>
              <a:t>csutomers</a:t>
            </a:r>
            <a:r>
              <a:rPr lang="en-CA" dirty="0"/>
              <a:t>, means the strategies you will use to get customers to make a purchase. </a:t>
            </a:r>
          </a:p>
          <a:p>
            <a:endParaRPr lang="en-CA" dirty="0"/>
          </a:p>
          <a:p>
            <a:r>
              <a:rPr lang="en-CA" dirty="0"/>
              <a:t>Keeping customers are the strategies you will use to keep them loyal and interacting with your company. Newsletters, referral codes, discount codes, etc. </a:t>
            </a:r>
          </a:p>
          <a:p>
            <a:endParaRPr lang="en-CA" dirty="0"/>
          </a:p>
          <a:p>
            <a:r>
              <a:rPr lang="en-CA" dirty="0"/>
              <a:t>Lastly, growing your customer base will take strategies to leverage your customer base to offer them additional products, or get their referrals, etc. </a:t>
            </a:r>
          </a:p>
        </p:txBody>
      </p:sp>
      <p:sp>
        <p:nvSpPr>
          <p:cNvPr id="4" name="Slide Number Placeholder 3"/>
          <p:cNvSpPr>
            <a:spLocks noGrp="1"/>
          </p:cNvSpPr>
          <p:nvPr>
            <p:ph type="sldNum" sz="quarter" idx="5"/>
          </p:nvPr>
        </p:nvSpPr>
        <p:spPr/>
        <p:txBody>
          <a:bodyPr/>
          <a:lstStyle/>
          <a:p>
            <a:fld id="{BD64B4D0-0E03-48D4-ADE9-4CE21875D4D7}" type="slidenum">
              <a:rPr lang="en-CA" smtClean="0"/>
              <a:t>19</a:t>
            </a:fld>
            <a:endParaRPr lang="en-CA"/>
          </a:p>
        </p:txBody>
      </p:sp>
    </p:spTree>
    <p:extLst>
      <p:ext uri="{BB962C8B-B14F-4D97-AF65-F5344CB8AC3E}">
        <p14:creationId xmlns:p14="http://schemas.microsoft.com/office/powerpoint/2010/main" val="350992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Revenue streams, quite simply, are how you make money with your startup. What is it that your customers are paying for, and what’s the pricing model you will use? </a:t>
            </a:r>
          </a:p>
        </p:txBody>
      </p:sp>
      <p:sp>
        <p:nvSpPr>
          <p:cNvPr id="4" name="Slide Number Placeholder 3"/>
          <p:cNvSpPr>
            <a:spLocks noGrp="1"/>
          </p:cNvSpPr>
          <p:nvPr>
            <p:ph type="sldNum" sz="quarter" idx="5"/>
          </p:nvPr>
        </p:nvSpPr>
        <p:spPr/>
        <p:txBody>
          <a:bodyPr/>
          <a:lstStyle/>
          <a:p>
            <a:fld id="{BD64B4D0-0E03-48D4-ADE9-4CE21875D4D7}" type="slidenum">
              <a:rPr lang="en-CA" smtClean="0"/>
              <a:t>20</a:t>
            </a:fld>
            <a:endParaRPr lang="en-CA"/>
          </a:p>
        </p:txBody>
      </p:sp>
    </p:spTree>
    <p:extLst>
      <p:ext uri="{BB962C8B-B14F-4D97-AF65-F5344CB8AC3E}">
        <p14:creationId xmlns:p14="http://schemas.microsoft.com/office/powerpoint/2010/main" val="307506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should understand what a business model means and what it tells someone. </a:t>
            </a:r>
          </a:p>
          <a:p>
            <a:endParaRPr lang="en-CA" dirty="0"/>
          </a:p>
          <a:p>
            <a:r>
              <a:rPr lang="en-CA" dirty="0"/>
              <a:t>Emphasize that all businesses create value for their customers and the business model tells you how exactly that value is delivered. </a:t>
            </a:r>
          </a:p>
          <a:p>
            <a:endParaRPr lang="en-CA" dirty="0"/>
          </a:p>
          <a:p>
            <a:r>
              <a:rPr lang="en-CA" dirty="0"/>
              <a:t>The business model, fundamentally, answers the questions:</a:t>
            </a:r>
          </a:p>
          <a:p>
            <a:pPr marL="171450" indent="-171450">
              <a:buFontTx/>
              <a:buChar char="-"/>
            </a:pPr>
            <a:r>
              <a:rPr lang="en-CA" dirty="0"/>
              <a:t>Is the business viable? – can the revenues outweigh the expenses</a:t>
            </a:r>
          </a:p>
          <a:p>
            <a:pPr marL="171450" indent="-171450">
              <a:buFontTx/>
              <a:buChar char="-"/>
            </a:pPr>
            <a:r>
              <a:rPr lang="en-CA" dirty="0"/>
              <a:t>Is the business feasible? – can we tangibly deliver the value we say we can?</a:t>
            </a:r>
          </a:p>
          <a:p>
            <a:pPr marL="171450" indent="-171450">
              <a:buFontTx/>
              <a:buChar char="-"/>
            </a:pPr>
            <a:r>
              <a:rPr lang="en-CA" dirty="0"/>
              <a:t>Is it desirable? – do people want what we are selling?</a:t>
            </a:r>
          </a:p>
        </p:txBody>
      </p:sp>
      <p:sp>
        <p:nvSpPr>
          <p:cNvPr id="4" name="Slide Number Placeholder 3"/>
          <p:cNvSpPr>
            <a:spLocks noGrp="1"/>
          </p:cNvSpPr>
          <p:nvPr>
            <p:ph type="sldNum" sz="quarter" idx="5"/>
          </p:nvPr>
        </p:nvSpPr>
        <p:spPr/>
        <p:txBody>
          <a:bodyPr/>
          <a:lstStyle/>
          <a:p>
            <a:fld id="{BD64B4D0-0E03-48D4-ADE9-4CE21875D4D7}" type="slidenum">
              <a:rPr lang="en-CA" smtClean="0"/>
              <a:t>3</a:t>
            </a:fld>
            <a:endParaRPr lang="en-CA"/>
          </a:p>
        </p:txBody>
      </p:sp>
    </p:spTree>
    <p:extLst>
      <p:ext uri="{BB962C8B-B14F-4D97-AF65-F5344CB8AC3E}">
        <p14:creationId xmlns:p14="http://schemas.microsoft.com/office/powerpoint/2010/main" val="32518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the key revenue models with the group. </a:t>
            </a:r>
          </a:p>
          <a:p>
            <a:endParaRPr lang="en-CA" dirty="0"/>
          </a:p>
          <a:p>
            <a:r>
              <a:rPr lang="en-CA" dirty="0"/>
              <a:t>There are a few special considerations when looking at the revenue for each customer segment. First, all customer segments need to have a stated revenue stream. In some instances, you may not make money off of each customer segment. If we go back to the children’s toy example, one of our customer segments is a child. We don’t make money from the child using the toy, we make money off of the parent purchasing it. Therefore, the revenue stream is considered “free”. Another example would be with a catering company. A catering company sells its services to a business. The business then serves the food at an event and people eat it. The company doesn’t make any money from the people eating the food (who are a customer segment, considered a user). So they are considered a “free” revenue stream”. </a:t>
            </a:r>
          </a:p>
        </p:txBody>
      </p:sp>
      <p:sp>
        <p:nvSpPr>
          <p:cNvPr id="4" name="Slide Number Placeholder 3"/>
          <p:cNvSpPr>
            <a:spLocks noGrp="1"/>
          </p:cNvSpPr>
          <p:nvPr>
            <p:ph type="sldNum" sz="quarter" idx="5"/>
          </p:nvPr>
        </p:nvSpPr>
        <p:spPr/>
        <p:txBody>
          <a:bodyPr/>
          <a:lstStyle/>
          <a:p>
            <a:fld id="{BD64B4D0-0E03-48D4-ADE9-4CE21875D4D7}" type="slidenum">
              <a:rPr lang="en-CA" smtClean="0"/>
              <a:t>21</a:t>
            </a:fld>
            <a:endParaRPr lang="en-CA"/>
          </a:p>
        </p:txBody>
      </p:sp>
    </p:spTree>
    <p:extLst>
      <p:ext uri="{BB962C8B-B14F-4D97-AF65-F5344CB8AC3E}">
        <p14:creationId xmlns:p14="http://schemas.microsoft.com/office/powerpoint/2010/main" val="266768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one example of how we can lay out our revenue streams. This is for a physical product that someone purchases. </a:t>
            </a:r>
          </a:p>
        </p:txBody>
      </p:sp>
      <p:sp>
        <p:nvSpPr>
          <p:cNvPr id="4" name="Slide Number Placeholder 3"/>
          <p:cNvSpPr>
            <a:spLocks noGrp="1"/>
          </p:cNvSpPr>
          <p:nvPr>
            <p:ph type="sldNum" sz="quarter" idx="5"/>
          </p:nvPr>
        </p:nvSpPr>
        <p:spPr/>
        <p:txBody>
          <a:bodyPr/>
          <a:lstStyle/>
          <a:p>
            <a:fld id="{BD64B4D0-0E03-48D4-ADE9-4CE21875D4D7}" type="slidenum">
              <a:rPr lang="en-CA" smtClean="0"/>
              <a:t>22</a:t>
            </a:fld>
            <a:endParaRPr lang="en-CA"/>
          </a:p>
        </p:txBody>
      </p:sp>
    </p:spTree>
    <p:extLst>
      <p:ext uri="{BB962C8B-B14F-4D97-AF65-F5344CB8AC3E}">
        <p14:creationId xmlns:p14="http://schemas.microsoft.com/office/powerpoint/2010/main" val="1532475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another example of a service based business. </a:t>
            </a:r>
          </a:p>
        </p:txBody>
      </p:sp>
      <p:sp>
        <p:nvSpPr>
          <p:cNvPr id="4" name="Slide Number Placeholder 3"/>
          <p:cNvSpPr>
            <a:spLocks noGrp="1"/>
          </p:cNvSpPr>
          <p:nvPr>
            <p:ph type="sldNum" sz="quarter" idx="5"/>
          </p:nvPr>
        </p:nvSpPr>
        <p:spPr/>
        <p:txBody>
          <a:bodyPr/>
          <a:lstStyle/>
          <a:p>
            <a:fld id="{BD64B4D0-0E03-48D4-ADE9-4CE21875D4D7}" type="slidenum">
              <a:rPr lang="en-CA" smtClean="0"/>
              <a:t>23</a:t>
            </a:fld>
            <a:endParaRPr lang="en-CA"/>
          </a:p>
        </p:txBody>
      </p:sp>
    </p:spTree>
    <p:extLst>
      <p:ext uri="{BB962C8B-B14F-4D97-AF65-F5344CB8AC3E}">
        <p14:creationId xmlns:p14="http://schemas.microsoft.com/office/powerpoint/2010/main" val="1623209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resources are the assets that you need for your business to deliver its value to customers. </a:t>
            </a:r>
          </a:p>
          <a:p>
            <a:endParaRPr lang="en-CA" dirty="0"/>
          </a:p>
          <a:p>
            <a:r>
              <a:rPr lang="en-CA" dirty="0"/>
              <a:t>There are four types of resources for you to consider. </a:t>
            </a:r>
          </a:p>
          <a:p>
            <a:pPr marL="171450" indent="-171450">
              <a:buFontTx/>
              <a:buChar char="-"/>
            </a:pPr>
            <a:r>
              <a:rPr lang="en-CA" dirty="0"/>
              <a:t>Financial resources would be anything monetary resources you may need to get yourself started, like a loan or line of credit. </a:t>
            </a:r>
          </a:p>
          <a:p>
            <a:pPr marL="171450" indent="-171450">
              <a:buFontTx/>
              <a:buChar char="-"/>
            </a:pPr>
            <a:r>
              <a:rPr lang="en-CA" dirty="0"/>
              <a:t>Physical resources are any assets that you would need to create or deliver value. Perhaps you need a specific type of equipment to build your product, you need a vehicle to transport things places, you need a physical space to sell. </a:t>
            </a:r>
          </a:p>
          <a:p>
            <a:pPr marL="171450" indent="-171450">
              <a:buFontTx/>
              <a:buChar char="-"/>
            </a:pPr>
            <a:r>
              <a:rPr lang="en-CA" dirty="0"/>
              <a:t>Next are intellectual resources. Not every business will have intellectual resources. If there is a “secret sauce” to what you do, or an image or a saying that’s important to your business? </a:t>
            </a:r>
          </a:p>
          <a:p>
            <a:pPr marL="171450" indent="-171450">
              <a:buFontTx/>
              <a:buChar char="-"/>
            </a:pPr>
            <a:r>
              <a:rPr lang="en-CA" dirty="0"/>
              <a:t>Lastly there are human resources. Do you need a specific type of talent or expertise on your team to deliver the value? If you are developing an app, do you need a developer? </a:t>
            </a:r>
          </a:p>
        </p:txBody>
      </p:sp>
      <p:sp>
        <p:nvSpPr>
          <p:cNvPr id="4" name="Slide Number Placeholder 3"/>
          <p:cNvSpPr>
            <a:spLocks noGrp="1"/>
          </p:cNvSpPr>
          <p:nvPr>
            <p:ph type="sldNum" sz="quarter" idx="5"/>
          </p:nvPr>
        </p:nvSpPr>
        <p:spPr/>
        <p:txBody>
          <a:bodyPr/>
          <a:lstStyle/>
          <a:p>
            <a:fld id="{BD64B4D0-0E03-48D4-ADE9-4CE21875D4D7}" type="slidenum">
              <a:rPr lang="en-CA" smtClean="0"/>
              <a:t>24</a:t>
            </a:fld>
            <a:endParaRPr lang="en-CA"/>
          </a:p>
        </p:txBody>
      </p:sp>
    </p:spTree>
    <p:extLst>
      <p:ext uri="{BB962C8B-B14F-4D97-AF65-F5344CB8AC3E}">
        <p14:creationId xmlns:p14="http://schemas.microsoft.com/office/powerpoint/2010/main" val="224537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are key activities. This is where you list the most critical activities you need to perform to deliver value to your customers. Think about what’s unique to your business. Assume day to day tasks are taken care of, like administrative tasks. What you want to focus on are the activities that are you unique to your business.  This could be things such as building the product, maintaining the product, going to tradeshows, keeping a website up to date, etc. </a:t>
            </a:r>
          </a:p>
        </p:txBody>
      </p:sp>
      <p:sp>
        <p:nvSpPr>
          <p:cNvPr id="4" name="Slide Number Placeholder 3"/>
          <p:cNvSpPr>
            <a:spLocks noGrp="1"/>
          </p:cNvSpPr>
          <p:nvPr>
            <p:ph type="sldNum" sz="quarter" idx="5"/>
          </p:nvPr>
        </p:nvSpPr>
        <p:spPr/>
        <p:txBody>
          <a:bodyPr/>
          <a:lstStyle/>
          <a:p>
            <a:fld id="{BD64B4D0-0E03-48D4-ADE9-4CE21875D4D7}" type="slidenum">
              <a:rPr lang="en-CA" smtClean="0"/>
              <a:t>25</a:t>
            </a:fld>
            <a:endParaRPr lang="en-CA"/>
          </a:p>
        </p:txBody>
      </p:sp>
    </p:spTree>
    <p:extLst>
      <p:ext uri="{BB962C8B-B14F-4D97-AF65-F5344CB8AC3E}">
        <p14:creationId xmlns:p14="http://schemas.microsoft.com/office/powerpoint/2010/main" val="2852082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partnerships is the next building block. These are organizations that you work with to deliver value to your customers. </a:t>
            </a:r>
          </a:p>
          <a:p>
            <a:endParaRPr lang="en-CA" dirty="0"/>
          </a:p>
          <a:p>
            <a:r>
              <a:rPr lang="en-CA" dirty="0"/>
              <a:t>You could use partners to connect with potential customers. </a:t>
            </a:r>
          </a:p>
          <a:p>
            <a:endParaRPr lang="en-CA" dirty="0"/>
          </a:p>
          <a:p>
            <a:r>
              <a:rPr lang="en-CA" dirty="0"/>
              <a:t>You may need a supplier who will give you part of what you need to build your product. </a:t>
            </a:r>
          </a:p>
          <a:p>
            <a:endParaRPr lang="en-CA" dirty="0"/>
          </a:p>
          <a:p>
            <a:r>
              <a:rPr lang="en-CA" dirty="0"/>
              <a:t>You may rely on another organization to lend or give you a key resource, like a vehicle, space or equipment. </a:t>
            </a:r>
          </a:p>
          <a:p>
            <a:endParaRPr lang="en-CA" dirty="0"/>
          </a:p>
          <a:p>
            <a:r>
              <a:rPr lang="en-CA" dirty="0"/>
              <a:t>Key partners play an important part in your business model, to access key resources, perform key activities, execute customer relationships and channels, allowing for you to connect and deliver value to your customer. </a:t>
            </a:r>
          </a:p>
        </p:txBody>
      </p:sp>
      <p:sp>
        <p:nvSpPr>
          <p:cNvPr id="4" name="Slide Number Placeholder 3"/>
          <p:cNvSpPr>
            <a:spLocks noGrp="1"/>
          </p:cNvSpPr>
          <p:nvPr>
            <p:ph type="sldNum" sz="quarter" idx="5"/>
          </p:nvPr>
        </p:nvSpPr>
        <p:spPr/>
        <p:txBody>
          <a:bodyPr/>
          <a:lstStyle/>
          <a:p>
            <a:fld id="{BD64B4D0-0E03-48D4-ADE9-4CE21875D4D7}" type="slidenum">
              <a:rPr lang="en-CA" smtClean="0"/>
              <a:t>26</a:t>
            </a:fld>
            <a:endParaRPr lang="en-CA"/>
          </a:p>
        </p:txBody>
      </p:sp>
    </p:spTree>
    <p:extLst>
      <p:ext uri="{BB962C8B-B14F-4D97-AF65-F5344CB8AC3E}">
        <p14:creationId xmlns:p14="http://schemas.microsoft.com/office/powerpoint/2010/main" val="90799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last building block are the cost structures. This is where you summarize all of the critical costs associated with the business. Walk back through your canvas to understand what costs money. Is it a customer channel? A key activity? Do you need to pay for a resource? </a:t>
            </a:r>
          </a:p>
          <a:p>
            <a:endParaRPr lang="en-CA" dirty="0"/>
          </a:p>
          <a:p>
            <a:r>
              <a:rPr lang="en-CA" dirty="0"/>
              <a:t>What items are going to cost money. </a:t>
            </a:r>
          </a:p>
        </p:txBody>
      </p:sp>
      <p:sp>
        <p:nvSpPr>
          <p:cNvPr id="4" name="Slide Number Placeholder 3"/>
          <p:cNvSpPr>
            <a:spLocks noGrp="1"/>
          </p:cNvSpPr>
          <p:nvPr>
            <p:ph type="sldNum" sz="quarter" idx="5"/>
          </p:nvPr>
        </p:nvSpPr>
        <p:spPr/>
        <p:txBody>
          <a:bodyPr/>
          <a:lstStyle/>
          <a:p>
            <a:fld id="{BD64B4D0-0E03-48D4-ADE9-4CE21875D4D7}" type="slidenum">
              <a:rPr lang="en-CA" smtClean="0"/>
              <a:t>27</a:t>
            </a:fld>
            <a:endParaRPr lang="en-CA"/>
          </a:p>
        </p:txBody>
      </p:sp>
    </p:spTree>
    <p:extLst>
      <p:ext uri="{BB962C8B-B14F-4D97-AF65-F5344CB8AC3E}">
        <p14:creationId xmlns:p14="http://schemas.microsoft.com/office/powerpoint/2010/main" val="3827012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going to be fixed costs and variable costs with your business. </a:t>
            </a:r>
          </a:p>
          <a:p>
            <a:endParaRPr lang="en-CA" dirty="0"/>
          </a:p>
          <a:p>
            <a:r>
              <a:rPr lang="en-CA" dirty="0"/>
              <a:t>Fixed costs are costs that do not change no matter how many units you may produce or sell. Examples could be your domain, web hosting, rent, utilities, etc. </a:t>
            </a:r>
          </a:p>
          <a:p>
            <a:endParaRPr lang="en-CA" dirty="0"/>
          </a:p>
          <a:p>
            <a:r>
              <a:rPr lang="en-CA" dirty="0"/>
              <a:t>Variable costs, change based on how many units you produce or sell. Let’s say you are building a children’s toy and you need materials to build that toy. The amount of material you need changes if you are building 10 units VS 100 units. This would be considered a variable cost. Eventually, you want to achieve something called economies of scale. This means that the higher volume you purchase, the unit cost reduces. For example, materials to make 10 units could be $5 per toy. But when you build 100 units, materials goes down to $3 per toy. </a:t>
            </a:r>
          </a:p>
        </p:txBody>
      </p:sp>
      <p:sp>
        <p:nvSpPr>
          <p:cNvPr id="4" name="Slide Number Placeholder 3"/>
          <p:cNvSpPr>
            <a:spLocks noGrp="1"/>
          </p:cNvSpPr>
          <p:nvPr>
            <p:ph type="sldNum" sz="quarter" idx="5"/>
          </p:nvPr>
        </p:nvSpPr>
        <p:spPr/>
        <p:txBody>
          <a:bodyPr/>
          <a:lstStyle/>
          <a:p>
            <a:fld id="{BD64B4D0-0E03-48D4-ADE9-4CE21875D4D7}" type="slidenum">
              <a:rPr lang="en-CA" smtClean="0"/>
              <a:t>28</a:t>
            </a:fld>
            <a:endParaRPr lang="en-CA"/>
          </a:p>
        </p:txBody>
      </p:sp>
    </p:spTree>
    <p:extLst>
      <p:ext uri="{BB962C8B-B14F-4D97-AF65-F5344CB8AC3E}">
        <p14:creationId xmlns:p14="http://schemas.microsoft.com/office/powerpoint/2010/main" val="1892037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we have sketched out our business model, these are considered to be guesses for right now. We have made assumptions about the business. Your next step, as entrepreneurs, is to validate those assumptions with actual people that want to buy what you are selling, those that you can partner with, give </a:t>
            </a:r>
            <a:r>
              <a:rPr lang="en-CA"/>
              <a:t>you resources, etc. </a:t>
            </a:r>
            <a:endParaRPr lang="en-CA" dirty="0"/>
          </a:p>
        </p:txBody>
      </p:sp>
      <p:sp>
        <p:nvSpPr>
          <p:cNvPr id="4" name="Slide Number Placeholder 3"/>
          <p:cNvSpPr>
            <a:spLocks noGrp="1"/>
          </p:cNvSpPr>
          <p:nvPr>
            <p:ph type="sldNum" sz="quarter" idx="5"/>
          </p:nvPr>
        </p:nvSpPr>
        <p:spPr/>
        <p:txBody>
          <a:bodyPr/>
          <a:lstStyle/>
          <a:p>
            <a:fld id="{BD64B4D0-0E03-48D4-ADE9-4CE21875D4D7}" type="slidenum">
              <a:rPr lang="en-CA" smtClean="0"/>
              <a:t>29</a:t>
            </a:fld>
            <a:endParaRPr lang="en-CA"/>
          </a:p>
        </p:txBody>
      </p:sp>
    </p:spTree>
    <p:extLst>
      <p:ext uri="{BB962C8B-B14F-4D97-AF65-F5344CB8AC3E}">
        <p14:creationId xmlns:p14="http://schemas.microsoft.com/office/powerpoint/2010/main" val="210090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are going to talk about the framework that helps companies map out their business model, called the business model canvas. </a:t>
            </a:r>
          </a:p>
        </p:txBody>
      </p:sp>
      <p:sp>
        <p:nvSpPr>
          <p:cNvPr id="4" name="Slide Number Placeholder 3"/>
          <p:cNvSpPr>
            <a:spLocks noGrp="1"/>
          </p:cNvSpPr>
          <p:nvPr>
            <p:ph type="sldNum" sz="quarter" idx="5"/>
          </p:nvPr>
        </p:nvSpPr>
        <p:spPr/>
        <p:txBody>
          <a:bodyPr/>
          <a:lstStyle/>
          <a:p>
            <a:fld id="{BD64B4D0-0E03-48D4-ADE9-4CE21875D4D7}" type="slidenum">
              <a:rPr lang="en-CA" smtClean="0"/>
              <a:t>4</a:t>
            </a:fld>
            <a:endParaRPr lang="en-CA"/>
          </a:p>
        </p:txBody>
      </p:sp>
    </p:spTree>
    <p:extLst>
      <p:ext uri="{BB962C8B-B14F-4D97-AF65-F5344CB8AC3E}">
        <p14:creationId xmlns:p14="http://schemas.microsoft.com/office/powerpoint/2010/main" val="248717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start my watching a short video as a primer for the business model canvas.</a:t>
            </a:r>
          </a:p>
        </p:txBody>
      </p:sp>
      <p:sp>
        <p:nvSpPr>
          <p:cNvPr id="4" name="Slide Number Placeholder 3"/>
          <p:cNvSpPr>
            <a:spLocks noGrp="1"/>
          </p:cNvSpPr>
          <p:nvPr>
            <p:ph type="sldNum" sz="quarter" idx="5"/>
          </p:nvPr>
        </p:nvSpPr>
        <p:spPr/>
        <p:txBody>
          <a:bodyPr/>
          <a:lstStyle/>
          <a:p>
            <a:fld id="{BD64B4D0-0E03-48D4-ADE9-4CE21875D4D7}" type="slidenum">
              <a:rPr lang="en-CA" smtClean="0"/>
              <a:t>5</a:t>
            </a:fld>
            <a:endParaRPr lang="en-CA"/>
          </a:p>
        </p:txBody>
      </p:sp>
    </p:spTree>
    <p:extLst>
      <p:ext uri="{BB962C8B-B14F-4D97-AF65-F5344CB8AC3E}">
        <p14:creationId xmlns:p14="http://schemas.microsoft.com/office/powerpoint/2010/main" val="315538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our business model canvas tool, which maps out the nine building blocks we need to determine to understand the strategy for our business. </a:t>
            </a:r>
          </a:p>
        </p:txBody>
      </p:sp>
      <p:sp>
        <p:nvSpPr>
          <p:cNvPr id="4" name="Slide Number Placeholder 3"/>
          <p:cNvSpPr>
            <a:spLocks noGrp="1"/>
          </p:cNvSpPr>
          <p:nvPr>
            <p:ph type="sldNum" sz="quarter" idx="5"/>
          </p:nvPr>
        </p:nvSpPr>
        <p:spPr/>
        <p:txBody>
          <a:bodyPr/>
          <a:lstStyle/>
          <a:p>
            <a:fld id="{BD64B4D0-0E03-48D4-ADE9-4CE21875D4D7}" type="slidenum">
              <a:rPr lang="en-CA" smtClean="0"/>
              <a:t>6</a:t>
            </a:fld>
            <a:endParaRPr lang="en-CA"/>
          </a:p>
        </p:txBody>
      </p:sp>
    </p:spTree>
    <p:extLst>
      <p:ext uri="{BB962C8B-B14F-4D97-AF65-F5344CB8AC3E}">
        <p14:creationId xmlns:p14="http://schemas.microsoft.com/office/powerpoint/2010/main" val="378574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business model canvas helps us answer three very important questions about our business. Without these three things, you will not be successful in operating your business. </a:t>
            </a:r>
          </a:p>
          <a:p>
            <a:endParaRPr lang="en-CA" dirty="0"/>
          </a:p>
          <a:p>
            <a:r>
              <a:rPr lang="en-CA" dirty="0"/>
              <a:t>The first thing *click* is understanding the desirability of your business. Do people want what you are selling? </a:t>
            </a:r>
          </a:p>
          <a:p>
            <a:endParaRPr lang="en-CA" dirty="0"/>
          </a:p>
          <a:p>
            <a:r>
              <a:rPr lang="en-CA" dirty="0"/>
              <a:t>The second thing *click* is understanding the feasibility of your business. Can you build what you are selling? Can you get the right people and resources together to deliver value to your customers? </a:t>
            </a:r>
          </a:p>
          <a:p>
            <a:endParaRPr lang="en-CA" dirty="0"/>
          </a:p>
          <a:p>
            <a:r>
              <a:rPr lang="en-CA" dirty="0"/>
              <a:t>The final thing *click* is understanding if your business is viable. Can your revenues outweigh your expenses? </a:t>
            </a:r>
          </a:p>
          <a:p>
            <a:endParaRPr lang="en-CA" dirty="0"/>
          </a:p>
          <a:p>
            <a:endParaRPr lang="en-CA" dirty="0"/>
          </a:p>
        </p:txBody>
      </p:sp>
      <p:sp>
        <p:nvSpPr>
          <p:cNvPr id="4" name="Slide Number Placeholder 3"/>
          <p:cNvSpPr>
            <a:spLocks noGrp="1"/>
          </p:cNvSpPr>
          <p:nvPr>
            <p:ph type="sldNum" sz="quarter" idx="5"/>
          </p:nvPr>
        </p:nvSpPr>
        <p:spPr/>
        <p:txBody>
          <a:bodyPr/>
          <a:lstStyle/>
          <a:p>
            <a:fld id="{BD64B4D0-0E03-48D4-ADE9-4CE21875D4D7}" type="slidenum">
              <a:rPr lang="en-CA" smtClean="0"/>
              <a:t>7</a:t>
            </a:fld>
            <a:endParaRPr lang="en-CA"/>
          </a:p>
        </p:txBody>
      </p:sp>
    </p:spTree>
    <p:extLst>
      <p:ext uri="{BB962C8B-B14F-4D97-AF65-F5344CB8AC3E}">
        <p14:creationId xmlns:p14="http://schemas.microsoft.com/office/powerpoint/2010/main" val="34618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three things translate into your business plan, when the time comes to write one. </a:t>
            </a:r>
          </a:p>
          <a:p>
            <a:endParaRPr lang="en-CA" dirty="0"/>
          </a:p>
          <a:p>
            <a:r>
              <a:rPr lang="en-CA" dirty="0"/>
              <a:t>Desirability turns into your marketing strategy. </a:t>
            </a:r>
          </a:p>
          <a:p>
            <a:endParaRPr lang="en-CA" dirty="0"/>
          </a:p>
          <a:p>
            <a:r>
              <a:rPr lang="en-CA" dirty="0"/>
              <a:t>Your feasibility turns into your operations strategy.</a:t>
            </a:r>
          </a:p>
          <a:p>
            <a:endParaRPr lang="en-CA" dirty="0"/>
          </a:p>
          <a:p>
            <a:r>
              <a:rPr lang="en-CA" dirty="0"/>
              <a:t>And your viability turns into the financial strategy. </a:t>
            </a:r>
          </a:p>
        </p:txBody>
      </p:sp>
      <p:sp>
        <p:nvSpPr>
          <p:cNvPr id="4" name="Slide Number Placeholder 3"/>
          <p:cNvSpPr>
            <a:spLocks noGrp="1"/>
          </p:cNvSpPr>
          <p:nvPr>
            <p:ph type="sldNum" sz="quarter" idx="5"/>
          </p:nvPr>
        </p:nvSpPr>
        <p:spPr/>
        <p:txBody>
          <a:bodyPr/>
          <a:lstStyle/>
          <a:p>
            <a:fld id="{BD64B4D0-0E03-48D4-ADE9-4CE21875D4D7}" type="slidenum">
              <a:rPr lang="en-CA" smtClean="0"/>
              <a:t>8</a:t>
            </a:fld>
            <a:endParaRPr lang="en-CA"/>
          </a:p>
        </p:txBody>
      </p:sp>
    </p:spTree>
    <p:extLst>
      <p:ext uri="{BB962C8B-B14F-4D97-AF65-F5344CB8AC3E}">
        <p14:creationId xmlns:p14="http://schemas.microsoft.com/office/powerpoint/2010/main" val="26463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recap, a business model canvas is a thinking tool, that we as entrepreneurs use to map out how our business will create value for customers, by delivering a product or service. </a:t>
            </a:r>
          </a:p>
          <a:p>
            <a:endParaRPr lang="en-CA" dirty="0"/>
          </a:p>
          <a:p>
            <a:r>
              <a:rPr lang="en-CA" dirty="0"/>
              <a:t>Let’s talk about each of the nine building blocks in more detail.</a:t>
            </a:r>
          </a:p>
        </p:txBody>
      </p:sp>
      <p:sp>
        <p:nvSpPr>
          <p:cNvPr id="4" name="Slide Number Placeholder 3"/>
          <p:cNvSpPr>
            <a:spLocks noGrp="1"/>
          </p:cNvSpPr>
          <p:nvPr>
            <p:ph type="sldNum" sz="quarter" idx="5"/>
          </p:nvPr>
        </p:nvSpPr>
        <p:spPr/>
        <p:txBody>
          <a:bodyPr/>
          <a:lstStyle/>
          <a:p>
            <a:fld id="{BD64B4D0-0E03-48D4-ADE9-4CE21875D4D7}" type="slidenum">
              <a:rPr lang="en-CA" smtClean="0"/>
              <a:t>9</a:t>
            </a:fld>
            <a:endParaRPr lang="en-CA"/>
          </a:p>
        </p:txBody>
      </p:sp>
    </p:spTree>
    <p:extLst>
      <p:ext uri="{BB962C8B-B14F-4D97-AF65-F5344CB8AC3E}">
        <p14:creationId xmlns:p14="http://schemas.microsoft.com/office/powerpoint/2010/main" val="310104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let’s talk about the customer segments. These are individuals, groups or other companies who need the value you are providing. </a:t>
            </a:r>
          </a:p>
          <a:p>
            <a:endParaRPr lang="en-CA" dirty="0"/>
          </a:p>
          <a:p>
            <a:r>
              <a:rPr lang="en-CA" dirty="0"/>
              <a:t>With your customer segments, you want to understand who they are and why they would buy from you. What job does a customer need done, which you can provide a product or service to support? </a:t>
            </a:r>
          </a:p>
        </p:txBody>
      </p:sp>
      <p:sp>
        <p:nvSpPr>
          <p:cNvPr id="4" name="Slide Number Placeholder 3"/>
          <p:cNvSpPr>
            <a:spLocks noGrp="1"/>
          </p:cNvSpPr>
          <p:nvPr>
            <p:ph type="sldNum" sz="quarter" idx="5"/>
          </p:nvPr>
        </p:nvSpPr>
        <p:spPr/>
        <p:txBody>
          <a:bodyPr/>
          <a:lstStyle/>
          <a:p>
            <a:fld id="{BD64B4D0-0E03-48D4-ADE9-4CE21875D4D7}" type="slidenum">
              <a:rPr lang="en-CA" smtClean="0"/>
              <a:t>10</a:t>
            </a:fld>
            <a:endParaRPr lang="en-CA"/>
          </a:p>
        </p:txBody>
      </p:sp>
    </p:spTree>
    <p:extLst>
      <p:ext uri="{BB962C8B-B14F-4D97-AF65-F5344CB8AC3E}">
        <p14:creationId xmlns:p14="http://schemas.microsoft.com/office/powerpoint/2010/main" val="378361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3C70-6DA7-9442-5C8D-6747B4A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112F2E-365C-CE65-C30B-283B4BE39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B8E6B2C-C374-234F-E6CC-1252E0E66148}"/>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38AF3054-2A09-F0B0-5073-37A9111509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7EFEBA-5697-7C52-2389-69E1CDD44C0C}"/>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62645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CD82-F9E0-7435-B763-0571CD3761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5DA807-8E31-AEF5-7895-98725DAAC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BFAEB9-B186-6566-CB66-3EF990BCA018}"/>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AE1FEBFF-F4E8-1313-D4A9-6200F56934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F529ED-3EF7-2EEE-8154-BA182F6F6132}"/>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29076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1E9B9-78BD-49FD-C179-F485F61715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56C7DB-AC69-0A05-A39E-9CFA8E773A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0BDDF7-DA15-6A9C-23D7-6423736A2238}"/>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9EFFC4D1-5349-83EA-89B2-F117859937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D6FFFF-C04F-6C19-6844-AB7E2A2750F0}"/>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139504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3134-CBB8-E9ED-B725-ABAC8753B6D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793EF9-3E0B-095F-0521-7D60397E09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FA10E0-65A1-45BC-3A1C-F9E2105C1DB5}"/>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A82FE0DC-8CFC-19C3-1024-9132EF4A0B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AC4EF6E-79ED-8FBB-BEEE-E9DC2AA79CD9}"/>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30744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82F3-590A-697F-1FB1-0485EA294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93DC339-1086-EF8A-BCEE-1CD3D2327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DAF49-20C2-638C-3334-C80A2D6636F2}"/>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776753BD-F21E-6459-312B-69D95A1773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ACA7EE-6A07-DB5B-F39B-27C477AEBB55}"/>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4241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77EB-B2A7-B8DF-A7FE-630EC831AB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C65D9B-58C7-586D-FD8B-9078DF908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9A7552B-33F3-7AB8-72CD-7DD4050D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40F423-8C4D-BF30-7C9F-21DC57806736}"/>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6" name="Footer Placeholder 5">
            <a:extLst>
              <a:ext uri="{FF2B5EF4-FFF2-40B4-BE49-F238E27FC236}">
                <a16:creationId xmlns:a16="http://schemas.microsoft.com/office/drawing/2014/main" id="{492B5F6E-715C-A90D-7532-70EFDE2F55B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17C046-7153-658E-9529-31D4E2E7EC59}"/>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164824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DAE0-85E0-E01F-824F-AB12490485F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0AB7B6-FA8B-D27F-9379-64A517708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9E757C-8AB1-96A2-A637-E5A376AA67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D24DF49-DF75-D4D6-8D1D-82EE01809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71E2A-FA1B-D043-D9DE-37299E5EE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79574F5-66BE-85C5-BDD5-E7FCD4464142}"/>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8" name="Footer Placeholder 7">
            <a:extLst>
              <a:ext uri="{FF2B5EF4-FFF2-40B4-BE49-F238E27FC236}">
                <a16:creationId xmlns:a16="http://schemas.microsoft.com/office/drawing/2014/main" id="{5AE7B5E9-B12E-CB57-B1E9-E5CC00A56E3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7F2552F-ADF0-1E04-F7E7-869016A2C6B8}"/>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192616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408-FC4F-511F-FBCC-1A38D27C37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E45E04E-8186-5701-65AF-6C5424FD7C08}"/>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4" name="Footer Placeholder 3">
            <a:extLst>
              <a:ext uri="{FF2B5EF4-FFF2-40B4-BE49-F238E27FC236}">
                <a16:creationId xmlns:a16="http://schemas.microsoft.com/office/drawing/2014/main" id="{1878CB70-8541-ABC0-C127-4F277A997B7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99A8784-2CFE-FECA-5CE1-B475CC985941}"/>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244436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6A728-5183-7732-1B52-95C27FD1E167}"/>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3" name="Footer Placeholder 2">
            <a:extLst>
              <a:ext uri="{FF2B5EF4-FFF2-40B4-BE49-F238E27FC236}">
                <a16:creationId xmlns:a16="http://schemas.microsoft.com/office/drawing/2014/main" id="{5BB2343F-E6F1-6DC2-6A88-92A4F24DB58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A83EBEA-A00B-9FBC-637D-33BD283A3FF0}"/>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11967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2CCB-4683-D4BB-4460-F252E89CD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2B50FBB-5CB1-6D71-6B3E-73CB91B97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5AF69A7-AA53-551F-83D7-DB9029F94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99CD4-8D7F-62D6-A1F0-52B84482E677}"/>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6" name="Footer Placeholder 5">
            <a:extLst>
              <a:ext uri="{FF2B5EF4-FFF2-40B4-BE49-F238E27FC236}">
                <a16:creationId xmlns:a16="http://schemas.microsoft.com/office/drawing/2014/main" id="{B5A9EDF9-9750-049C-25AE-B383E1CF94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9722C4-40A8-6B4C-72AB-AAF891121911}"/>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304232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2A28-E09D-7198-09F9-A7BD96E9C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62CB212-E01C-A498-B43C-AD6403D57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A20814D-DD85-292B-C2AD-44882299E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F2CB1-E497-F3BF-9A88-DE8A3F9EDC14}"/>
              </a:ext>
            </a:extLst>
          </p:cNvPr>
          <p:cNvSpPr>
            <a:spLocks noGrp="1"/>
          </p:cNvSpPr>
          <p:nvPr>
            <p:ph type="dt" sz="half" idx="10"/>
          </p:nvPr>
        </p:nvSpPr>
        <p:spPr/>
        <p:txBody>
          <a:bodyPr/>
          <a:lstStyle/>
          <a:p>
            <a:fld id="{3418C63E-C5EC-4EC6-B064-226AA67396D9}" type="datetimeFigureOut">
              <a:rPr lang="en-CA" smtClean="0"/>
              <a:t>2025-02-08</a:t>
            </a:fld>
            <a:endParaRPr lang="en-CA"/>
          </a:p>
        </p:txBody>
      </p:sp>
      <p:sp>
        <p:nvSpPr>
          <p:cNvPr id="6" name="Footer Placeholder 5">
            <a:extLst>
              <a:ext uri="{FF2B5EF4-FFF2-40B4-BE49-F238E27FC236}">
                <a16:creationId xmlns:a16="http://schemas.microsoft.com/office/drawing/2014/main" id="{112AC706-0898-EC2A-556A-BC7F2F972D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8F87CFE-72D2-9E6E-795F-62E0CDEA5B43}"/>
              </a:ext>
            </a:extLst>
          </p:cNvPr>
          <p:cNvSpPr>
            <a:spLocks noGrp="1"/>
          </p:cNvSpPr>
          <p:nvPr>
            <p:ph type="sldNum" sz="quarter" idx="12"/>
          </p:nvPr>
        </p:nvSpPr>
        <p:spPr/>
        <p:txBody>
          <a:bodyPr/>
          <a:lstStyle/>
          <a:p>
            <a:fld id="{9929F9E2-8934-4DE9-A523-C361EB933EC1}" type="slidenum">
              <a:rPr lang="en-CA" smtClean="0"/>
              <a:t>‹#›</a:t>
            </a:fld>
            <a:endParaRPr lang="en-CA"/>
          </a:p>
        </p:txBody>
      </p:sp>
    </p:spTree>
    <p:extLst>
      <p:ext uri="{BB962C8B-B14F-4D97-AF65-F5344CB8AC3E}">
        <p14:creationId xmlns:p14="http://schemas.microsoft.com/office/powerpoint/2010/main" val="411993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3362C-6449-1E64-B956-C0DA6A1FA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6C7811-204D-2740-2D24-00EA35E2C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7BC5E7-783C-9058-4DB0-02CDC63A4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C63E-C5EC-4EC6-B064-226AA67396D9}" type="datetimeFigureOut">
              <a:rPr lang="en-CA" smtClean="0"/>
              <a:t>2025-02-08</a:t>
            </a:fld>
            <a:endParaRPr lang="en-CA"/>
          </a:p>
        </p:txBody>
      </p:sp>
      <p:sp>
        <p:nvSpPr>
          <p:cNvPr id="5" name="Footer Placeholder 4">
            <a:extLst>
              <a:ext uri="{FF2B5EF4-FFF2-40B4-BE49-F238E27FC236}">
                <a16:creationId xmlns:a16="http://schemas.microsoft.com/office/drawing/2014/main" id="{2E362F41-BADD-F6AA-EDC4-87BB14909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4805198-38FD-E355-956D-21F0EE744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9F9E2-8934-4DE9-A523-C361EB933EC1}" type="slidenum">
              <a:rPr lang="en-CA" smtClean="0"/>
              <a:t>‹#›</a:t>
            </a:fld>
            <a:endParaRPr lang="en-CA"/>
          </a:p>
        </p:txBody>
      </p:sp>
    </p:spTree>
    <p:extLst>
      <p:ext uri="{BB962C8B-B14F-4D97-AF65-F5344CB8AC3E}">
        <p14:creationId xmlns:p14="http://schemas.microsoft.com/office/powerpoint/2010/main" val="107098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QoAOzMTLP5s?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1E16-D335-653F-1F3C-A558E7CB6E45}"/>
              </a:ext>
            </a:extLst>
          </p:cNvPr>
          <p:cNvSpPr>
            <a:spLocks noGrp="1"/>
          </p:cNvSpPr>
          <p:nvPr>
            <p:ph type="ctrTitle"/>
          </p:nvPr>
        </p:nvSpPr>
        <p:spPr>
          <a:xfrm>
            <a:off x="1524000" y="1754265"/>
            <a:ext cx="9144000" cy="2387600"/>
          </a:xfrm>
        </p:spPr>
        <p:txBody>
          <a:bodyPr/>
          <a:lstStyle/>
          <a:p>
            <a:r>
              <a:rPr lang="fr-CA" dirty="0"/>
              <a:t>Business Model 101</a:t>
            </a:r>
            <a:endParaRPr lang="en-CA" dirty="0"/>
          </a:p>
        </p:txBody>
      </p:sp>
      <p:sp>
        <p:nvSpPr>
          <p:cNvPr id="3" name="Subtitle 2">
            <a:extLst>
              <a:ext uri="{FF2B5EF4-FFF2-40B4-BE49-F238E27FC236}">
                <a16:creationId xmlns:a16="http://schemas.microsoft.com/office/drawing/2014/main" id="{FD1DB0DF-DA13-7A7A-0C1D-742B3D97BF2B}"/>
              </a:ext>
            </a:extLst>
          </p:cNvPr>
          <p:cNvSpPr>
            <a:spLocks noGrp="1"/>
          </p:cNvSpPr>
          <p:nvPr>
            <p:ph type="subTitle" idx="1"/>
          </p:nvPr>
        </p:nvSpPr>
        <p:spPr>
          <a:xfrm>
            <a:off x="1524000" y="4233940"/>
            <a:ext cx="9144000" cy="1655762"/>
          </a:xfrm>
        </p:spPr>
        <p:txBody>
          <a:bodyPr/>
          <a:lstStyle/>
          <a:p>
            <a:endParaRPr lang="en-CA" dirty="0"/>
          </a:p>
        </p:txBody>
      </p:sp>
      <p:pic>
        <p:nvPicPr>
          <p:cNvPr id="4" name="Picture 3" descr="A black rectangle with different colored squares&#10;&#10;Description automatically generated">
            <a:extLst>
              <a:ext uri="{FF2B5EF4-FFF2-40B4-BE49-F238E27FC236}">
                <a16:creationId xmlns:a16="http://schemas.microsoft.com/office/drawing/2014/main" id="{D8CCA37B-7A83-9B51-B70C-95169CE44DD5}"/>
              </a:ext>
            </a:extLst>
          </p:cNvPr>
          <p:cNvPicPr>
            <a:picLocks noChangeAspect="1"/>
          </p:cNvPicPr>
          <p:nvPr/>
        </p:nvPicPr>
        <p:blipFill>
          <a:blip r:embed="rId2"/>
          <a:stretch>
            <a:fillRect/>
          </a:stretch>
        </p:blipFill>
        <p:spPr>
          <a:xfrm>
            <a:off x="0" y="-95250"/>
            <a:ext cx="12201525" cy="695325"/>
          </a:xfrm>
          <a:prstGeom prst="rect">
            <a:avLst/>
          </a:prstGeom>
        </p:spPr>
      </p:pic>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9844A25F-2C69-0573-D20E-F93E43667A0D}"/>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6" name="Picture 5" descr="A colorful dots on a black background&#10;&#10;Description automatically generated">
            <a:extLst>
              <a:ext uri="{FF2B5EF4-FFF2-40B4-BE49-F238E27FC236}">
                <a16:creationId xmlns:a16="http://schemas.microsoft.com/office/drawing/2014/main" id="{9379154C-AB96-1C9D-DE6B-7BC2F72F86F9}"/>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7" name="Picture 6">
            <a:extLst>
              <a:ext uri="{FF2B5EF4-FFF2-40B4-BE49-F238E27FC236}">
                <a16:creationId xmlns:a16="http://schemas.microsoft.com/office/drawing/2014/main" id="{59444485-2883-FDFB-9438-048F6DB40C7F}"/>
              </a:ext>
            </a:extLst>
          </p:cNvPr>
          <p:cNvPicPr>
            <a:picLocks noChangeAspect="1"/>
          </p:cNvPicPr>
          <p:nvPr/>
        </p:nvPicPr>
        <p:blipFill>
          <a:blip r:embed="rId5"/>
          <a:stretch>
            <a:fillRect/>
          </a:stretch>
        </p:blipFill>
        <p:spPr>
          <a:xfrm>
            <a:off x="3790950" y="1888854"/>
            <a:ext cx="4610100" cy="942975"/>
          </a:xfrm>
          <a:prstGeom prst="rect">
            <a:avLst/>
          </a:prstGeom>
        </p:spPr>
      </p:pic>
    </p:spTree>
    <p:extLst>
      <p:ext uri="{BB962C8B-B14F-4D97-AF65-F5344CB8AC3E}">
        <p14:creationId xmlns:p14="http://schemas.microsoft.com/office/powerpoint/2010/main" val="252434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38200"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Customer Segment</a:t>
            </a:r>
          </a:p>
        </p:txBody>
      </p:sp>
      <p:sp>
        <p:nvSpPr>
          <p:cNvPr id="5" name="TextBox 4">
            <a:extLst>
              <a:ext uri="{FF2B5EF4-FFF2-40B4-BE49-F238E27FC236}">
                <a16:creationId xmlns:a16="http://schemas.microsoft.com/office/drawing/2014/main" id="{95AFF249-33E3-2B46-999C-EC351A129A22}"/>
              </a:ext>
            </a:extLst>
          </p:cNvPr>
          <p:cNvSpPr txBox="1"/>
          <p:nvPr/>
        </p:nvSpPr>
        <p:spPr>
          <a:xfrm>
            <a:off x="8077112" y="2818537"/>
            <a:ext cx="3672590" cy="1754326"/>
          </a:xfrm>
          <a:prstGeom prst="rect">
            <a:avLst/>
          </a:prstGeom>
          <a:noFill/>
        </p:spPr>
        <p:txBody>
          <a:bodyPr wrap="square" rtlCol="0">
            <a:spAutoFit/>
          </a:bodyPr>
          <a:lstStyle/>
          <a:p>
            <a:pPr algn="ctr"/>
            <a:r>
              <a:rPr lang="en-US" dirty="0"/>
              <a:t>Customers are the individuals or groups that need the value you are providing.</a:t>
            </a:r>
          </a:p>
          <a:p>
            <a:pPr algn="ctr"/>
            <a:endParaRPr lang="en-US" dirty="0"/>
          </a:p>
          <a:p>
            <a:pPr algn="ctr"/>
            <a:r>
              <a:rPr lang="en-US" dirty="0"/>
              <a:t>Who are they and why would they buy?</a:t>
            </a:r>
          </a:p>
        </p:txBody>
      </p:sp>
      <p:sp>
        <p:nvSpPr>
          <p:cNvPr id="4" name="Rectangle 3">
            <a:extLst>
              <a:ext uri="{FF2B5EF4-FFF2-40B4-BE49-F238E27FC236}">
                <a16:creationId xmlns:a16="http://schemas.microsoft.com/office/drawing/2014/main" id="{EFE092EA-595E-3049-86AA-B2961AEE7AF0}"/>
              </a:ext>
            </a:extLst>
          </p:cNvPr>
          <p:cNvSpPr/>
          <p:nvPr/>
        </p:nvSpPr>
        <p:spPr>
          <a:xfrm>
            <a:off x="6226561" y="2100944"/>
            <a:ext cx="1708878" cy="321128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F53BA0D0-5575-BE53-56FD-1C189F5F44FF}"/>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10" name="Picture 9" descr="A colorful dots on a black background&#10;&#10;Description automatically generated">
            <a:extLst>
              <a:ext uri="{FF2B5EF4-FFF2-40B4-BE49-F238E27FC236}">
                <a16:creationId xmlns:a16="http://schemas.microsoft.com/office/drawing/2014/main" id="{0F445D60-1BDE-33DA-62C9-337BE6156E4F}"/>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2" name="Picture 11" descr="A black rectangle with different colored squares&#10;&#10;Description automatically generated">
            <a:extLst>
              <a:ext uri="{FF2B5EF4-FFF2-40B4-BE49-F238E27FC236}">
                <a16:creationId xmlns:a16="http://schemas.microsoft.com/office/drawing/2014/main" id="{98D3011F-E721-8D33-F678-BD5AFDCA1069}"/>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36469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6658-74AC-F840-9FCA-EB71A8E90143}"/>
              </a:ext>
            </a:extLst>
          </p:cNvPr>
          <p:cNvSpPr>
            <a:spLocks noGrp="1"/>
          </p:cNvSpPr>
          <p:nvPr>
            <p:ph type="title"/>
          </p:nvPr>
        </p:nvSpPr>
        <p:spPr/>
        <p:txBody>
          <a:bodyPr/>
          <a:lstStyle/>
          <a:p>
            <a:r>
              <a:rPr lang="en-US" dirty="0"/>
              <a:t>Customer Segments</a:t>
            </a:r>
          </a:p>
        </p:txBody>
      </p:sp>
      <p:sp>
        <p:nvSpPr>
          <p:cNvPr id="3" name="Content Placeholder 2">
            <a:extLst>
              <a:ext uri="{FF2B5EF4-FFF2-40B4-BE49-F238E27FC236}">
                <a16:creationId xmlns:a16="http://schemas.microsoft.com/office/drawing/2014/main" id="{7CD218CF-274E-1C41-968E-2F6E57229386}"/>
              </a:ext>
            </a:extLst>
          </p:cNvPr>
          <p:cNvSpPr>
            <a:spLocks noGrp="1"/>
          </p:cNvSpPr>
          <p:nvPr>
            <p:ph idx="1"/>
          </p:nvPr>
        </p:nvSpPr>
        <p:spPr/>
        <p:txBody>
          <a:bodyPr>
            <a:normAutofit/>
          </a:bodyPr>
          <a:lstStyle/>
          <a:p>
            <a:r>
              <a:rPr lang="en-US" dirty="0"/>
              <a:t>Startups can have </a:t>
            </a:r>
            <a:r>
              <a:rPr lang="en-US" b="1" dirty="0"/>
              <a:t>multiple</a:t>
            </a:r>
            <a:r>
              <a:rPr lang="en-US" dirty="0"/>
              <a:t> customer segments</a:t>
            </a:r>
          </a:p>
          <a:p>
            <a:pPr lvl="1"/>
            <a:r>
              <a:rPr lang="en-US" b="1" dirty="0"/>
              <a:t>Paying customers </a:t>
            </a:r>
            <a:r>
              <a:rPr lang="en-US" dirty="0"/>
              <a:t>are people or businesses that make the payment for the product </a:t>
            </a:r>
          </a:p>
          <a:p>
            <a:pPr lvl="1"/>
            <a:r>
              <a:rPr lang="en-US" b="1" dirty="0"/>
              <a:t>Users </a:t>
            </a:r>
            <a:r>
              <a:rPr lang="en-US" dirty="0"/>
              <a:t>are people that do not pay for the product but use it</a:t>
            </a:r>
            <a:endParaRPr lang="en-US" b="1" dirty="0"/>
          </a:p>
          <a:p>
            <a:pPr lvl="1"/>
            <a:r>
              <a:rPr lang="en-US" dirty="0"/>
              <a:t>EX – a child’s toy, the parent is the payer and the child is the user </a:t>
            </a:r>
          </a:p>
          <a:p>
            <a:r>
              <a:rPr lang="en-US" dirty="0"/>
              <a:t>For every customer segment, there needs to be a:</a:t>
            </a:r>
          </a:p>
          <a:p>
            <a:pPr lvl="1"/>
            <a:r>
              <a:rPr lang="en-US" dirty="0"/>
              <a:t>Value proposition </a:t>
            </a:r>
          </a:p>
          <a:p>
            <a:pPr lvl="1"/>
            <a:r>
              <a:rPr lang="en-US" dirty="0"/>
              <a:t>Revenue stream</a:t>
            </a:r>
          </a:p>
          <a:p>
            <a:pPr lvl="1"/>
            <a:r>
              <a:rPr lang="en-US" dirty="0"/>
              <a:t>And whatever else may may be unique to that customer segment</a:t>
            </a:r>
          </a:p>
        </p:txBody>
      </p:sp>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06DA3A41-513F-9267-748D-A05E9171FF10}"/>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8CFF22A9-326F-C43F-6F7E-27E15DE48D44}"/>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3274EACB-536F-5C03-2EED-1B84B944FE36}"/>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48786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38200"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Value Proposition</a:t>
            </a:r>
          </a:p>
        </p:txBody>
      </p:sp>
      <p:sp>
        <p:nvSpPr>
          <p:cNvPr id="5" name="TextBox 4">
            <a:extLst>
              <a:ext uri="{FF2B5EF4-FFF2-40B4-BE49-F238E27FC236}">
                <a16:creationId xmlns:a16="http://schemas.microsoft.com/office/drawing/2014/main" id="{95AFF249-33E3-2B46-999C-EC351A129A22}"/>
              </a:ext>
            </a:extLst>
          </p:cNvPr>
          <p:cNvSpPr txBox="1"/>
          <p:nvPr/>
        </p:nvSpPr>
        <p:spPr>
          <a:xfrm>
            <a:off x="8088087" y="2858925"/>
            <a:ext cx="3672590" cy="2585323"/>
          </a:xfrm>
          <a:prstGeom prst="rect">
            <a:avLst/>
          </a:prstGeom>
          <a:noFill/>
        </p:spPr>
        <p:txBody>
          <a:bodyPr wrap="square" rtlCol="0">
            <a:spAutoFit/>
          </a:bodyPr>
          <a:lstStyle/>
          <a:p>
            <a:r>
              <a:rPr lang="en-US" dirty="0"/>
              <a:t>The value proposition solves a </a:t>
            </a:r>
            <a:r>
              <a:rPr lang="en-US" b="1" dirty="0"/>
              <a:t>need </a:t>
            </a:r>
            <a:r>
              <a:rPr lang="en-US" dirty="0"/>
              <a:t>or a </a:t>
            </a:r>
            <a:r>
              <a:rPr lang="en-US" b="1" dirty="0"/>
              <a:t>problem </a:t>
            </a:r>
          </a:p>
          <a:p>
            <a:endParaRPr lang="en-US" dirty="0"/>
          </a:p>
          <a:p>
            <a:r>
              <a:rPr lang="en-US" dirty="0"/>
              <a:t>What pain are you solving? What jobs are being done?</a:t>
            </a:r>
          </a:p>
          <a:p>
            <a:endParaRPr lang="en-US" dirty="0"/>
          </a:p>
          <a:p>
            <a:r>
              <a:rPr lang="en-US" dirty="0"/>
              <a:t>It is not:</a:t>
            </a:r>
          </a:p>
          <a:p>
            <a:pPr marL="285750" indent="-285750">
              <a:buFontTx/>
              <a:buChar char="-"/>
            </a:pPr>
            <a:r>
              <a:rPr lang="en-US" dirty="0"/>
              <a:t>About your idea </a:t>
            </a:r>
          </a:p>
          <a:p>
            <a:pPr marL="285750" indent="-285750">
              <a:buFontTx/>
              <a:buChar char="-"/>
            </a:pPr>
            <a:r>
              <a:rPr lang="en-US" dirty="0"/>
              <a:t>The exact product </a:t>
            </a:r>
          </a:p>
        </p:txBody>
      </p:sp>
      <p:sp>
        <p:nvSpPr>
          <p:cNvPr id="4" name="Rectangle 3">
            <a:extLst>
              <a:ext uri="{FF2B5EF4-FFF2-40B4-BE49-F238E27FC236}">
                <a16:creationId xmlns:a16="http://schemas.microsoft.com/office/drawing/2014/main" id="{EFE092EA-595E-3049-86AA-B2961AEE7AF0}"/>
              </a:ext>
            </a:extLst>
          </p:cNvPr>
          <p:cNvSpPr/>
          <p:nvPr/>
        </p:nvSpPr>
        <p:spPr>
          <a:xfrm>
            <a:off x="3447738" y="2100944"/>
            <a:ext cx="1708878" cy="321128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B37A4B9C-2438-4218-15F8-97F41CD0AE45}"/>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9" name="Picture 8" descr="A colorful dots on a black background&#10;&#10;Description automatically generated">
            <a:extLst>
              <a:ext uri="{FF2B5EF4-FFF2-40B4-BE49-F238E27FC236}">
                <a16:creationId xmlns:a16="http://schemas.microsoft.com/office/drawing/2014/main" id="{BAB2D912-9892-C879-6D61-2C012CFAEB87}"/>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1" name="Picture 10" descr="A black rectangle with different colored squares&#10;&#10;Description automatically generated">
            <a:extLst>
              <a:ext uri="{FF2B5EF4-FFF2-40B4-BE49-F238E27FC236}">
                <a16:creationId xmlns:a16="http://schemas.microsoft.com/office/drawing/2014/main" id="{D0AF7763-278A-1E9E-40D4-187F767B418E}"/>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118462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Phone 15, Pink finish, back, advanced camera system, iPhone 15, front, all-screen design, Dynamic Island.">
            <a:extLst>
              <a:ext uri="{FF2B5EF4-FFF2-40B4-BE49-F238E27FC236}">
                <a16:creationId xmlns:a16="http://schemas.microsoft.com/office/drawing/2014/main" id="{10DA4633-5981-0C40-793E-2790839484A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51808E-3203-B896-BB17-0DCA46F993E3}"/>
              </a:ext>
            </a:extLst>
          </p:cNvPr>
          <p:cNvSpPr>
            <a:spLocks noGrp="1"/>
          </p:cNvSpPr>
          <p:nvPr>
            <p:ph type="title"/>
          </p:nvPr>
        </p:nvSpPr>
        <p:spPr/>
        <p:txBody>
          <a:bodyPr/>
          <a:lstStyle/>
          <a:p>
            <a:r>
              <a:rPr lang="en-CA" dirty="0"/>
              <a:t>Understanding Your Value Proposition</a:t>
            </a:r>
          </a:p>
        </p:txBody>
      </p:sp>
      <p:sp>
        <p:nvSpPr>
          <p:cNvPr id="4" name="Text Placeholder 3">
            <a:extLst>
              <a:ext uri="{FF2B5EF4-FFF2-40B4-BE49-F238E27FC236}">
                <a16:creationId xmlns:a16="http://schemas.microsoft.com/office/drawing/2014/main" id="{A80D0B3A-6845-7E43-D0D0-34A718D24876}"/>
              </a:ext>
            </a:extLst>
          </p:cNvPr>
          <p:cNvSpPr>
            <a:spLocks noGrp="1"/>
          </p:cNvSpPr>
          <p:nvPr>
            <p:ph type="body" idx="1"/>
          </p:nvPr>
        </p:nvSpPr>
        <p:spPr/>
        <p:txBody>
          <a:bodyPr/>
          <a:lstStyle/>
          <a:p>
            <a:r>
              <a:rPr lang="en-CA" dirty="0"/>
              <a:t>Value Propositions</a:t>
            </a:r>
          </a:p>
        </p:txBody>
      </p:sp>
      <p:sp>
        <p:nvSpPr>
          <p:cNvPr id="5" name="Content Placeholder 4">
            <a:extLst>
              <a:ext uri="{FF2B5EF4-FFF2-40B4-BE49-F238E27FC236}">
                <a16:creationId xmlns:a16="http://schemas.microsoft.com/office/drawing/2014/main" id="{2D6336E5-5D89-597E-992C-22DC4FAE1CAC}"/>
              </a:ext>
            </a:extLst>
          </p:cNvPr>
          <p:cNvSpPr>
            <a:spLocks noGrp="1"/>
          </p:cNvSpPr>
          <p:nvPr>
            <p:ph sz="half" idx="2"/>
          </p:nvPr>
        </p:nvSpPr>
        <p:spPr/>
        <p:txBody>
          <a:bodyPr>
            <a:normAutofit fontScale="92500" lnSpcReduction="20000"/>
          </a:bodyPr>
          <a:lstStyle/>
          <a:p>
            <a:r>
              <a:rPr lang="en-CA" dirty="0"/>
              <a:t>Help a person do their tasks faster (email, social media, </a:t>
            </a:r>
            <a:r>
              <a:rPr lang="en-CA" dirty="0" err="1"/>
              <a:t>etc</a:t>
            </a:r>
            <a:r>
              <a:rPr lang="en-CA" dirty="0"/>
              <a:t>)</a:t>
            </a:r>
          </a:p>
          <a:p>
            <a:r>
              <a:rPr lang="en-CA" dirty="0"/>
              <a:t>Keep you connected (people, news, </a:t>
            </a:r>
            <a:r>
              <a:rPr lang="en-CA" dirty="0" err="1"/>
              <a:t>etc</a:t>
            </a:r>
            <a:r>
              <a:rPr lang="en-CA" dirty="0"/>
              <a:t>)</a:t>
            </a:r>
          </a:p>
          <a:p>
            <a:r>
              <a:rPr lang="en-CA" dirty="0"/>
              <a:t>Customize the colour</a:t>
            </a:r>
          </a:p>
          <a:p>
            <a:r>
              <a:rPr lang="en-CA" dirty="0"/>
              <a:t>Decide what apps you want to prioritize and have on your phone</a:t>
            </a:r>
          </a:p>
          <a:p>
            <a:r>
              <a:rPr lang="en-CA" dirty="0"/>
              <a:t>Be associated with the brand</a:t>
            </a:r>
          </a:p>
          <a:p>
            <a:r>
              <a:rPr lang="en-CA" dirty="0"/>
              <a:t>Links with all of your other Apple devices</a:t>
            </a:r>
          </a:p>
        </p:txBody>
      </p:sp>
      <p:sp>
        <p:nvSpPr>
          <p:cNvPr id="6" name="Text Placeholder 5">
            <a:extLst>
              <a:ext uri="{FF2B5EF4-FFF2-40B4-BE49-F238E27FC236}">
                <a16:creationId xmlns:a16="http://schemas.microsoft.com/office/drawing/2014/main" id="{63BA0047-FE38-224A-D93F-E99D67A71F97}"/>
              </a:ext>
            </a:extLst>
          </p:cNvPr>
          <p:cNvSpPr>
            <a:spLocks noGrp="1"/>
          </p:cNvSpPr>
          <p:nvPr>
            <p:ph type="body" sz="quarter" idx="3"/>
          </p:nvPr>
        </p:nvSpPr>
        <p:spPr/>
        <p:txBody>
          <a:bodyPr/>
          <a:lstStyle/>
          <a:p>
            <a:r>
              <a:rPr lang="en-CA" dirty="0"/>
              <a:t>Features</a:t>
            </a:r>
          </a:p>
        </p:txBody>
      </p:sp>
      <p:sp>
        <p:nvSpPr>
          <p:cNvPr id="7" name="Content Placeholder 6">
            <a:extLst>
              <a:ext uri="{FF2B5EF4-FFF2-40B4-BE49-F238E27FC236}">
                <a16:creationId xmlns:a16="http://schemas.microsoft.com/office/drawing/2014/main" id="{13087DA2-2F6C-F2A6-4820-25627F4C7FB6}"/>
              </a:ext>
            </a:extLst>
          </p:cNvPr>
          <p:cNvSpPr>
            <a:spLocks noGrp="1"/>
          </p:cNvSpPr>
          <p:nvPr>
            <p:ph sz="quarter" idx="4"/>
          </p:nvPr>
        </p:nvSpPr>
        <p:spPr/>
        <p:txBody>
          <a:bodyPr>
            <a:normAutofit fontScale="92500" lnSpcReduction="20000"/>
          </a:bodyPr>
          <a:lstStyle/>
          <a:p>
            <a:r>
              <a:rPr lang="en-CA" dirty="0"/>
              <a:t>Super retina XDR Display</a:t>
            </a:r>
          </a:p>
          <a:p>
            <a:r>
              <a:rPr lang="en-CA" dirty="0"/>
              <a:t>Made from titanium</a:t>
            </a:r>
          </a:p>
          <a:p>
            <a:r>
              <a:rPr lang="en-CA" dirty="0"/>
              <a:t>Pro camera system</a:t>
            </a:r>
          </a:p>
          <a:p>
            <a:r>
              <a:rPr lang="en-CA" dirty="0"/>
              <a:t>10x optical zoom range</a:t>
            </a:r>
          </a:p>
          <a:p>
            <a:r>
              <a:rPr lang="en-CA" dirty="0"/>
              <a:t>29 hours of video playback</a:t>
            </a:r>
          </a:p>
          <a:p>
            <a:r>
              <a:rPr lang="en-CA" dirty="0"/>
              <a:t>USB-C charger</a:t>
            </a:r>
          </a:p>
        </p:txBody>
      </p:sp>
      <p:pic>
        <p:nvPicPr>
          <p:cNvPr id="8" name="Picture 7"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FC617193-BD5D-A195-1E9A-78949D02E5B5}"/>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10" name="Picture 9" descr="A colorful dots on a black background&#10;&#10;Description automatically generated">
            <a:extLst>
              <a:ext uri="{FF2B5EF4-FFF2-40B4-BE49-F238E27FC236}">
                <a16:creationId xmlns:a16="http://schemas.microsoft.com/office/drawing/2014/main" id="{0D9A555B-0B5D-31BA-B333-9AF1CCF54145}"/>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2" name="Picture 11" descr="A black rectangle with different colored squares&#10;&#10;Description automatically generated">
            <a:extLst>
              <a:ext uri="{FF2B5EF4-FFF2-40B4-BE49-F238E27FC236}">
                <a16:creationId xmlns:a16="http://schemas.microsoft.com/office/drawing/2014/main" id="{AFA0E708-8359-7B79-554A-3DA4826E99A6}"/>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212734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38200"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Product Market Fit</a:t>
            </a:r>
          </a:p>
        </p:txBody>
      </p:sp>
      <p:sp>
        <p:nvSpPr>
          <p:cNvPr id="5" name="TextBox 4">
            <a:extLst>
              <a:ext uri="{FF2B5EF4-FFF2-40B4-BE49-F238E27FC236}">
                <a16:creationId xmlns:a16="http://schemas.microsoft.com/office/drawing/2014/main" id="{95AFF249-33E3-2B46-999C-EC351A129A22}"/>
              </a:ext>
            </a:extLst>
          </p:cNvPr>
          <p:cNvSpPr txBox="1"/>
          <p:nvPr/>
        </p:nvSpPr>
        <p:spPr>
          <a:xfrm>
            <a:off x="8193376" y="1444429"/>
            <a:ext cx="3672590" cy="4247317"/>
          </a:xfrm>
          <a:prstGeom prst="rect">
            <a:avLst/>
          </a:prstGeom>
          <a:noFill/>
        </p:spPr>
        <p:txBody>
          <a:bodyPr wrap="square" rtlCol="0">
            <a:spAutoFit/>
          </a:bodyPr>
          <a:lstStyle/>
          <a:p>
            <a:pPr algn="ctr"/>
            <a:r>
              <a:rPr lang="en-US" dirty="0"/>
              <a:t>When the value proposition aligns with the needs of the customer segments, that is when you have product market fit.</a:t>
            </a:r>
          </a:p>
          <a:p>
            <a:pPr algn="ctr"/>
            <a:endParaRPr lang="en-US" dirty="0"/>
          </a:p>
          <a:p>
            <a:pPr algn="ctr"/>
            <a:r>
              <a:rPr lang="en-US" dirty="0"/>
              <a:t>How do you know if you have product market fit?</a:t>
            </a:r>
          </a:p>
          <a:p>
            <a:pPr algn="ctr"/>
            <a:endParaRPr lang="en-US" dirty="0"/>
          </a:p>
          <a:p>
            <a:pPr algn="ctr"/>
            <a:r>
              <a:rPr lang="en-US" dirty="0"/>
              <a:t>If you asked all customer segments </a:t>
            </a:r>
            <a:r>
              <a:rPr lang="en-US" b="1" i="1" dirty="0"/>
              <a:t>how disappointed would you be if the startup shut down?, </a:t>
            </a:r>
            <a:r>
              <a:rPr lang="en-US" dirty="0"/>
              <a:t>the answer should be </a:t>
            </a:r>
            <a:r>
              <a:rPr lang="en-US" b="1" i="1" dirty="0"/>
              <a:t>very disappointed.</a:t>
            </a:r>
          </a:p>
          <a:p>
            <a:pPr algn="ctr"/>
            <a:endParaRPr lang="en-US" b="1" i="1" dirty="0"/>
          </a:p>
          <a:p>
            <a:pPr algn="ctr"/>
            <a:r>
              <a:rPr lang="en-US" dirty="0"/>
              <a:t>If they would not be disappointed, you do not have product market fit.</a:t>
            </a:r>
          </a:p>
        </p:txBody>
      </p:sp>
      <p:sp>
        <p:nvSpPr>
          <p:cNvPr id="4" name="Rectangle 3">
            <a:extLst>
              <a:ext uri="{FF2B5EF4-FFF2-40B4-BE49-F238E27FC236}">
                <a16:creationId xmlns:a16="http://schemas.microsoft.com/office/drawing/2014/main" id="{EFE092EA-595E-3049-86AA-B2961AEE7AF0}"/>
              </a:ext>
            </a:extLst>
          </p:cNvPr>
          <p:cNvSpPr/>
          <p:nvPr/>
        </p:nvSpPr>
        <p:spPr>
          <a:xfrm>
            <a:off x="3447738" y="2100944"/>
            <a:ext cx="1708878" cy="321128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E05EC5-0799-B34E-AC36-CE7F7DD86D2D}"/>
              </a:ext>
            </a:extLst>
          </p:cNvPr>
          <p:cNvSpPr/>
          <p:nvPr/>
        </p:nvSpPr>
        <p:spPr>
          <a:xfrm>
            <a:off x="6180947" y="2100944"/>
            <a:ext cx="1708878" cy="321128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B47696D-C57F-F89B-7B40-E7FF51E2DCEC}"/>
              </a:ext>
            </a:extLst>
          </p:cNvPr>
          <p:cNvSpPr/>
          <p:nvPr/>
        </p:nvSpPr>
        <p:spPr>
          <a:xfrm>
            <a:off x="4606834" y="3178629"/>
            <a:ext cx="2428552" cy="470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Right 7">
            <a:extLst>
              <a:ext uri="{FF2B5EF4-FFF2-40B4-BE49-F238E27FC236}">
                <a16:creationId xmlns:a16="http://schemas.microsoft.com/office/drawing/2014/main" id="{57475E85-F822-D6E1-1FBC-DA1BC54E1611}"/>
              </a:ext>
            </a:extLst>
          </p:cNvPr>
          <p:cNvSpPr/>
          <p:nvPr/>
        </p:nvSpPr>
        <p:spPr>
          <a:xfrm rot="10800000">
            <a:off x="4600123" y="4059147"/>
            <a:ext cx="2428552" cy="470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C604DA15-BADF-8AFA-58BF-E16DF6108E17}"/>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12" name="Picture 11" descr="A colorful dots on a black background&#10;&#10;Description automatically generated">
            <a:extLst>
              <a:ext uri="{FF2B5EF4-FFF2-40B4-BE49-F238E27FC236}">
                <a16:creationId xmlns:a16="http://schemas.microsoft.com/office/drawing/2014/main" id="{8300A0FC-15DE-2098-3DD3-A6DD3F9DCCE2}"/>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4" name="Picture 13" descr="A black rectangle with different colored squares&#10;&#10;Description automatically generated">
            <a:extLst>
              <a:ext uri="{FF2B5EF4-FFF2-40B4-BE49-F238E27FC236}">
                <a16:creationId xmlns:a16="http://schemas.microsoft.com/office/drawing/2014/main" id="{2D8B73C7-F42A-00BE-04E9-DA20B1FD3B2F}"/>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89819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Channels</a:t>
            </a:r>
          </a:p>
        </p:txBody>
      </p:sp>
      <p:sp>
        <p:nvSpPr>
          <p:cNvPr id="5" name="TextBox 4">
            <a:extLst>
              <a:ext uri="{FF2B5EF4-FFF2-40B4-BE49-F238E27FC236}">
                <a16:creationId xmlns:a16="http://schemas.microsoft.com/office/drawing/2014/main" id="{95AFF249-33E3-2B46-999C-EC351A129A22}"/>
              </a:ext>
            </a:extLst>
          </p:cNvPr>
          <p:cNvSpPr txBox="1"/>
          <p:nvPr/>
        </p:nvSpPr>
        <p:spPr>
          <a:xfrm>
            <a:off x="8208366" y="2453726"/>
            <a:ext cx="3672590" cy="2308324"/>
          </a:xfrm>
          <a:prstGeom prst="rect">
            <a:avLst/>
          </a:prstGeom>
          <a:noFill/>
        </p:spPr>
        <p:txBody>
          <a:bodyPr wrap="square" rtlCol="0">
            <a:spAutoFit/>
          </a:bodyPr>
          <a:lstStyle/>
          <a:p>
            <a:pPr algn="ctr"/>
            <a:r>
              <a:rPr lang="en-US" dirty="0"/>
              <a:t>Channels are how you deliver your value to your customer segments. </a:t>
            </a:r>
          </a:p>
          <a:p>
            <a:pPr algn="ctr"/>
            <a:endParaRPr lang="en-US" dirty="0"/>
          </a:p>
          <a:p>
            <a:pPr algn="ctr"/>
            <a:r>
              <a:rPr lang="en-US" dirty="0"/>
              <a:t>A startup can have:</a:t>
            </a:r>
          </a:p>
          <a:p>
            <a:pPr marL="285750" indent="-285750" algn="ctr">
              <a:buFontTx/>
              <a:buChar char="-"/>
            </a:pPr>
            <a:r>
              <a:rPr lang="en-US" dirty="0"/>
              <a:t>Physical channels: storefronts, markets, </a:t>
            </a:r>
            <a:r>
              <a:rPr lang="en-US" dirty="0" err="1"/>
              <a:t>etc</a:t>
            </a:r>
            <a:endParaRPr lang="en-US" dirty="0"/>
          </a:p>
          <a:p>
            <a:pPr marL="285750" indent="-285750" algn="ctr">
              <a:buFontTx/>
              <a:buChar char="-"/>
            </a:pPr>
            <a:endParaRPr lang="en-US" dirty="0"/>
          </a:p>
          <a:p>
            <a:pPr marL="285750" indent="-285750" algn="ctr">
              <a:buFontTx/>
              <a:buChar char="-"/>
            </a:pPr>
            <a:r>
              <a:rPr lang="en-US" dirty="0"/>
              <a:t>Digital channels: online store, </a:t>
            </a:r>
            <a:r>
              <a:rPr lang="en-US" dirty="0" err="1"/>
              <a:t>etc</a:t>
            </a:r>
            <a:endParaRPr lang="en-US" dirty="0"/>
          </a:p>
        </p:txBody>
      </p:sp>
      <p:sp>
        <p:nvSpPr>
          <p:cNvPr id="4" name="Rectangle 3">
            <a:extLst>
              <a:ext uri="{FF2B5EF4-FFF2-40B4-BE49-F238E27FC236}">
                <a16:creationId xmlns:a16="http://schemas.microsoft.com/office/drawing/2014/main" id="{EFE092EA-595E-3049-86AA-B2961AEE7AF0}"/>
              </a:ext>
            </a:extLst>
          </p:cNvPr>
          <p:cNvSpPr/>
          <p:nvPr/>
        </p:nvSpPr>
        <p:spPr>
          <a:xfrm>
            <a:off x="4811843" y="3582649"/>
            <a:ext cx="1708878" cy="172958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595E53DB-A25C-2C69-33F7-987F573CDC37}"/>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9" name="Picture 8" descr="A colorful dots on a black background&#10;&#10;Description automatically generated">
            <a:extLst>
              <a:ext uri="{FF2B5EF4-FFF2-40B4-BE49-F238E27FC236}">
                <a16:creationId xmlns:a16="http://schemas.microsoft.com/office/drawing/2014/main" id="{FC577885-EB09-FB05-30B6-57A58052B564}"/>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1" name="Picture 10" descr="A black rectangle with different colored squares&#10;&#10;Description automatically generated">
            <a:extLst>
              <a:ext uri="{FF2B5EF4-FFF2-40B4-BE49-F238E27FC236}">
                <a16:creationId xmlns:a16="http://schemas.microsoft.com/office/drawing/2014/main" id="{F5FE971F-DEEF-C94E-D8C3-0F578FAF9B03}"/>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415145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2EA1-8B02-E019-246A-4F6D1EB7E544}"/>
              </a:ext>
            </a:extLst>
          </p:cNvPr>
          <p:cNvSpPr>
            <a:spLocks noGrp="1"/>
          </p:cNvSpPr>
          <p:nvPr>
            <p:ph type="title"/>
          </p:nvPr>
        </p:nvSpPr>
        <p:spPr/>
        <p:txBody>
          <a:bodyPr/>
          <a:lstStyle/>
          <a:p>
            <a:r>
              <a:rPr lang="en-CA" dirty="0"/>
              <a:t>Channels</a:t>
            </a:r>
          </a:p>
        </p:txBody>
      </p:sp>
      <p:sp>
        <p:nvSpPr>
          <p:cNvPr id="3" name="Content Placeholder 2">
            <a:extLst>
              <a:ext uri="{FF2B5EF4-FFF2-40B4-BE49-F238E27FC236}">
                <a16:creationId xmlns:a16="http://schemas.microsoft.com/office/drawing/2014/main" id="{4DA8143F-9BF6-BC21-FC2A-C776A3547C68}"/>
              </a:ext>
            </a:extLst>
          </p:cNvPr>
          <p:cNvSpPr>
            <a:spLocks noGrp="1"/>
          </p:cNvSpPr>
          <p:nvPr>
            <p:ph idx="1"/>
          </p:nvPr>
        </p:nvSpPr>
        <p:spPr/>
        <p:txBody>
          <a:bodyPr>
            <a:normAutofit/>
          </a:bodyPr>
          <a:lstStyle/>
          <a:p>
            <a:r>
              <a:rPr lang="en-CA" dirty="0"/>
              <a:t>How to communicate and reach customers</a:t>
            </a:r>
          </a:p>
          <a:p>
            <a:r>
              <a:rPr lang="en-CA" dirty="0"/>
              <a:t>Different types of channels:</a:t>
            </a:r>
          </a:p>
          <a:p>
            <a:pPr lvl="1"/>
            <a:r>
              <a:rPr lang="en-CA" dirty="0"/>
              <a:t>Communication – building awareness </a:t>
            </a:r>
          </a:p>
          <a:p>
            <a:pPr lvl="1"/>
            <a:r>
              <a:rPr lang="en-CA" dirty="0"/>
              <a:t>Distribution – getting the product to the customer</a:t>
            </a:r>
          </a:p>
          <a:p>
            <a:pPr lvl="1"/>
            <a:r>
              <a:rPr lang="en-CA" dirty="0"/>
              <a:t>Sales – making the transaction </a:t>
            </a:r>
          </a:p>
          <a:p>
            <a:r>
              <a:rPr lang="en-CA" dirty="0"/>
              <a:t>Channels represent your touchpoints with customers </a:t>
            </a:r>
          </a:p>
          <a:p>
            <a:endParaRPr lang="en-CA" dirty="0"/>
          </a:p>
        </p:txBody>
      </p:sp>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432FEDF8-C34C-564D-958F-DAED29284E9D}"/>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DDA089D1-E1C7-B9D0-C4C1-4A5E61B54D4A}"/>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A5EB0441-F6C7-F33B-E267-2C841B6EEEE0}"/>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221269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76E090D0-D4E2-B8D4-6E04-22DC2577AFAB}"/>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11" name="Picture 10" descr="A colorful dots on a black background&#10;&#10;Description automatically generated">
            <a:extLst>
              <a:ext uri="{FF2B5EF4-FFF2-40B4-BE49-F238E27FC236}">
                <a16:creationId xmlns:a16="http://schemas.microsoft.com/office/drawing/2014/main" id="{89878D81-3985-681F-CE32-05D5E5D5EE66}"/>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13" name="Picture 12" descr="A black rectangle with different colored squares&#10;&#10;Description automatically generated">
            <a:extLst>
              <a:ext uri="{FF2B5EF4-FFF2-40B4-BE49-F238E27FC236}">
                <a16:creationId xmlns:a16="http://schemas.microsoft.com/office/drawing/2014/main" id="{C87CF084-C6A5-57D8-40C9-A8F6BE6DD96A}"/>
              </a:ext>
            </a:extLst>
          </p:cNvPr>
          <p:cNvPicPr>
            <a:picLocks noChangeAspect="1"/>
          </p:cNvPicPr>
          <p:nvPr/>
        </p:nvPicPr>
        <p:blipFill>
          <a:blip r:embed="rId5"/>
          <a:stretch>
            <a:fillRect/>
          </a:stretch>
        </p:blipFill>
        <p:spPr>
          <a:xfrm>
            <a:off x="0" y="-95250"/>
            <a:ext cx="12201525" cy="695325"/>
          </a:xfrm>
          <a:prstGeom prst="rect">
            <a:avLst/>
          </a:prstGeom>
        </p:spPr>
      </p:pic>
      <p:graphicFrame>
        <p:nvGraphicFramePr>
          <p:cNvPr id="12" name="Table 11">
            <a:extLst>
              <a:ext uri="{FF2B5EF4-FFF2-40B4-BE49-F238E27FC236}">
                <a16:creationId xmlns:a16="http://schemas.microsoft.com/office/drawing/2014/main" id="{0334F9D0-D247-CE8C-F0FC-1C1DA58929D9}"/>
              </a:ext>
            </a:extLst>
          </p:cNvPr>
          <p:cNvGraphicFramePr>
            <a:graphicFrameLocks noGrp="1"/>
          </p:cNvGraphicFramePr>
          <p:nvPr/>
        </p:nvGraphicFramePr>
        <p:xfrm>
          <a:off x="838200" y="1839781"/>
          <a:ext cx="10512520" cy="4028440"/>
        </p:xfrm>
        <a:graphic>
          <a:graphicData uri="http://schemas.openxmlformats.org/drawingml/2006/table">
            <a:tbl>
              <a:tblPr firstRow="1" bandRow="1">
                <a:tableStyleId>{5940675A-B579-460E-94D1-54222C63F5DA}</a:tableStyleId>
              </a:tblPr>
              <a:tblGrid>
                <a:gridCol w="2102504">
                  <a:extLst>
                    <a:ext uri="{9D8B030D-6E8A-4147-A177-3AD203B41FA5}">
                      <a16:colId xmlns:a16="http://schemas.microsoft.com/office/drawing/2014/main" val="1082200944"/>
                    </a:ext>
                  </a:extLst>
                </a:gridCol>
                <a:gridCol w="2102504">
                  <a:extLst>
                    <a:ext uri="{9D8B030D-6E8A-4147-A177-3AD203B41FA5}">
                      <a16:colId xmlns:a16="http://schemas.microsoft.com/office/drawing/2014/main" val="1545155725"/>
                    </a:ext>
                  </a:extLst>
                </a:gridCol>
                <a:gridCol w="2102504">
                  <a:extLst>
                    <a:ext uri="{9D8B030D-6E8A-4147-A177-3AD203B41FA5}">
                      <a16:colId xmlns:a16="http://schemas.microsoft.com/office/drawing/2014/main" val="658902612"/>
                    </a:ext>
                  </a:extLst>
                </a:gridCol>
                <a:gridCol w="2102504">
                  <a:extLst>
                    <a:ext uri="{9D8B030D-6E8A-4147-A177-3AD203B41FA5}">
                      <a16:colId xmlns:a16="http://schemas.microsoft.com/office/drawing/2014/main" val="3286799046"/>
                    </a:ext>
                  </a:extLst>
                </a:gridCol>
                <a:gridCol w="2102504">
                  <a:extLst>
                    <a:ext uri="{9D8B030D-6E8A-4147-A177-3AD203B41FA5}">
                      <a16:colId xmlns:a16="http://schemas.microsoft.com/office/drawing/2014/main" val="1957248882"/>
                    </a:ext>
                  </a:extLst>
                </a:gridCol>
              </a:tblGrid>
              <a:tr h="370840">
                <a:tc>
                  <a:txBody>
                    <a:bodyPr/>
                    <a:lstStyle/>
                    <a:p>
                      <a:pPr algn="ctr"/>
                      <a:r>
                        <a:rPr lang="en-CA" b="1" dirty="0"/>
                        <a:t>Awareness</a:t>
                      </a:r>
                    </a:p>
                  </a:txBody>
                  <a:tcPr/>
                </a:tc>
                <a:tc>
                  <a:txBody>
                    <a:bodyPr/>
                    <a:lstStyle/>
                    <a:p>
                      <a:pPr algn="ctr"/>
                      <a:r>
                        <a:rPr lang="en-CA" b="1" dirty="0"/>
                        <a:t>Evaluation</a:t>
                      </a:r>
                    </a:p>
                  </a:txBody>
                  <a:tcPr/>
                </a:tc>
                <a:tc>
                  <a:txBody>
                    <a:bodyPr/>
                    <a:lstStyle/>
                    <a:p>
                      <a:pPr algn="ctr"/>
                      <a:r>
                        <a:rPr lang="en-CA" b="1" dirty="0"/>
                        <a:t>Purchase</a:t>
                      </a:r>
                    </a:p>
                  </a:txBody>
                  <a:tcPr/>
                </a:tc>
                <a:tc>
                  <a:txBody>
                    <a:bodyPr/>
                    <a:lstStyle/>
                    <a:p>
                      <a:pPr algn="ctr"/>
                      <a:r>
                        <a:rPr lang="en-CA" b="1" dirty="0"/>
                        <a:t>Delivery</a:t>
                      </a:r>
                    </a:p>
                  </a:txBody>
                  <a:tcPr/>
                </a:tc>
                <a:tc>
                  <a:txBody>
                    <a:bodyPr/>
                    <a:lstStyle/>
                    <a:p>
                      <a:pPr algn="ctr"/>
                      <a:r>
                        <a:rPr lang="en-CA" b="1" dirty="0"/>
                        <a:t>After Sales</a:t>
                      </a:r>
                    </a:p>
                  </a:txBody>
                  <a:tcPr/>
                </a:tc>
                <a:extLst>
                  <a:ext uri="{0D108BD9-81ED-4DB2-BD59-A6C34878D82A}">
                    <a16:rowId xmlns:a16="http://schemas.microsoft.com/office/drawing/2014/main" val="1480769754"/>
                  </a:ext>
                </a:extLst>
              </a:tr>
              <a:tr h="370840">
                <a:tc>
                  <a: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a:p>
                  </a:txBody>
                  <a:tcPr/>
                </a:tc>
                <a:tc>
                  <a:txBody>
                    <a:bodyPr/>
                    <a:lstStyle/>
                    <a:p>
                      <a:endParaRPr lang="en-CA" dirty="0"/>
                    </a:p>
                  </a:txBody>
                  <a:tcPr/>
                </a:tc>
                <a:tc>
                  <a:txBody>
                    <a:bodyPr/>
                    <a:lstStyle/>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1231916"/>
                  </a:ext>
                </a:extLst>
              </a:tr>
            </a:tbl>
          </a:graphicData>
        </a:graphic>
      </p:graphicFrame>
      <p:sp>
        <p:nvSpPr>
          <p:cNvPr id="14" name="Rectangle 13">
            <a:extLst>
              <a:ext uri="{FF2B5EF4-FFF2-40B4-BE49-F238E27FC236}">
                <a16:creationId xmlns:a16="http://schemas.microsoft.com/office/drawing/2014/main" id="{60F77B01-F5E6-3A57-A3A5-B28707FA4E9E}"/>
              </a:ext>
            </a:extLst>
          </p:cNvPr>
          <p:cNvSpPr/>
          <p:nvPr/>
        </p:nvSpPr>
        <p:spPr>
          <a:xfrm>
            <a:off x="1117724" y="2814293"/>
            <a:ext cx="1504950" cy="2295525"/>
          </a:xfrm>
          <a:prstGeom prst="rect">
            <a:avLst/>
          </a:prstGeom>
          <a:solidFill>
            <a:srgbClr val="276B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Tactics to build awareness of your product.</a:t>
            </a:r>
          </a:p>
        </p:txBody>
      </p:sp>
      <p:sp>
        <p:nvSpPr>
          <p:cNvPr id="15" name="Rectangle 14">
            <a:extLst>
              <a:ext uri="{FF2B5EF4-FFF2-40B4-BE49-F238E27FC236}">
                <a16:creationId xmlns:a16="http://schemas.microsoft.com/office/drawing/2014/main" id="{8F6CC812-2784-E79A-1CBB-BC9605F8540B}"/>
              </a:ext>
            </a:extLst>
          </p:cNvPr>
          <p:cNvSpPr/>
          <p:nvPr/>
        </p:nvSpPr>
        <p:spPr>
          <a:xfrm>
            <a:off x="3269526" y="2814292"/>
            <a:ext cx="1504950" cy="2295525"/>
          </a:xfrm>
          <a:prstGeom prst="rect">
            <a:avLst/>
          </a:prstGeom>
          <a:solidFill>
            <a:srgbClr val="276B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Tactics to help customers decide to purchase.</a:t>
            </a:r>
          </a:p>
        </p:txBody>
      </p:sp>
      <p:sp>
        <p:nvSpPr>
          <p:cNvPr id="16" name="Rectangle 15">
            <a:extLst>
              <a:ext uri="{FF2B5EF4-FFF2-40B4-BE49-F238E27FC236}">
                <a16:creationId xmlns:a16="http://schemas.microsoft.com/office/drawing/2014/main" id="{8F1AA697-A6C1-DBC5-5771-C42D242B80C1}"/>
              </a:ext>
            </a:extLst>
          </p:cNvPr>
          <p:cNvSpPr/>
          <p:nvPr/>
        </p:nvSpPr>
        <p:spPr>
          <a:xfrm>
            <a:off x="5341985" y="2814291"/>
            <a:ext cx="1504950" cy="2295525"/>
          </a:xfrm>
          <a:prstGeom prst="rect">
            <a:avLst/>
          </a:prstGeom>
          <a:solidFill>
            <a:srgbClr val="276B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Tactics used so a customer can make a purchase of your product.</a:t>
            </a:r>
          </a:p>
        </p:txBody>
      </p:sp>
      <p:sp>
        <p:nvSpPr>
          <p:cNvPr id="17" name="Rectangle 16">
            <a:extLst>
              <a:ext uri="{FF2B5EF4-FFF2-40B4-BE49-F238E27FC236}">
                <a16:creationId xmlns:a16="http://schemas.microsoft.com/office/drawing/2014/main" id="{1BF06193-EC9A-6D08-822D-A73F2BA54F2B}"/>
              </a:ext>
            </a:extLst>
          </p:cNvPr>
          <p:cNvSpPr/>
          <p:nvPr/>
        </p:nvSpPr>
        <p:spPr>
          <a:xfrm>
            <a:off x="7414444" y="2814291"/>
            <a:ext cx="1504950" cy="2295525"/>
          </a:xfrm>
          <a:prstGeom prst="rect">
            <a:avLst/>
          </a:prstGeom>
          <a:solidFill>
            <a:srgbClr val="276B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Tactics to get your product into your customer’s hands.</a:t>
            </a:r>
          </a:p>
        </p:txBody>
      </p:sp>
      <p:sp>
        <p:nvSpPr>
          <p:cNvPr id="18" name="Rectangle 17">
            <a:extLst>
              <a:ext uri="{FF2B5EF4-FFF2-40B4-BE49-F238E27FC236}">
                <a16:creationId xmlns:a16="http://schemas.microsoft.com/office/drawing/2014/main" id="{67FB2C67-1DCD-139C-3B50-CCBE5408E282}"/>
              </a:ext>
            </a:extLst>
          </p:cNvPr>
          <p:cNvSpPr/>
          <p:nvPr/>
        </p:nvSpPr>
        <p:spPr>
          <a:xfrm>
            <a:off x="9602882" y="2814291"/>
            <a:ext cx="1504950" cy="2295525"/>
          </a:xfrm>
          <a:prstGeom prst="rect">
            <a:avLst/>
          </a:prstGeom>
          <a:solidFill>
            <a:srgbClr val="276B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Tactics to help customers after their purchase.</a:t>
            </a:r>
          </a:p>
        </p:txBody>
      </p:sp>
      <p:sp>
        <p:nvSpPr>
          <p:cNvPr id="19" name="Arrow: Right 18">
            <a:extLst>
              <a:ext uri="{FF2B5EF4-FFF2-40B4-BE49-F238E27FC236}">
                <a16:creationId xmlns:a16="http://schemas.microsoft.com/office/drawing/2014/main" id="{6E15BEB6-7435-D5D9-933A-DBAB84F07DB4}"/>
              </a:ext>
            </a:extLst>
          </p:cNvPr>
          <p:cNvSpPr/>
          <p:nvPr/>
        </p:nvSpPr>
        <p:spPr>
          <a:xfrm>
            <a:off x="838200" y="905199"/>
            <a:ext cx="10512520" cy="921070"/>
          </a:xfrm>
          <a:prstGeom prst="rightArrow">
            <a:avLst/>
          </a:prstGeom>
          <a:solidFill>
            <a:srgbClr val="E74E34">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5 key touchpoints with customers</a:t>
            </a:r>
          </a:p>
        </p:txBody>
      </p:sp>
    </p:spTree>
    <p:extLst>
      <p:ext uri="{BB962C8B-B14F-4D97-AF65-F5344CB8AC3E}">
        <p14:creationId xmlns:p14="http://schemas.microsoft.com/office/powerpoint/2010/main" val="28419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Customer Relationships</a:t>
            </a:r>
          </a:p>
        </p:txBody>
      </p:sp>
      <p:sp>
        <p:nvSpPr>
          <p:cNvPr id="5" name="TextBox 4">
            <a:extLst>
              <a:ext uri="{FF2B5EF4-FFF2-40B4-BE49-F238E27FC236}">
                <a16:creationId xmlns:a16="http://schemas.microsoft.com/office/drawing/2014/main" id="{95AFF249-33E3-2B46-999C-EC351A129A22}"/>
              </a:ext>
            </a:extLst>
          </p:cNvPr>
          <p:cNvSpPr txBox="1"/>
          <p:nvPr/>
        </p:nvSpPr>
        <p:spPr>
          <a:xfrm>
            <a:off x="8113823" y="2689031"/>
            <a:ext cx="3672590" cy="2308324"/>
          </a:xfrm>
          <a:prstGeom prst="rect">
            <a:avLst/>
          </a:prstGeom>
          <a:noFill/>
        </p:spPr>
        <p:txBody>
          <a:bodyPr wrap="square" rtlCol="0">
            <a:spAutoFit/>
          </a:bodyPr>
          <a:lstStyle/>
          <a:p>
            <a:pPr algn="ctr"/>
            <a:r>
              <a:rPr lang="en-US" dirty="0"/>
              <a:t>Customer relationships describes the </a:t>
            </a:r>
            <a:r>
              <a:rPr lang="en-US" b="1" dirty="0"/>
              <a:t>types</a:t>
            </a:r>
            <a:r>
              <a:rPr lang="en-US" dirty="0"/>
              <a:t> of relationships a company establishes with specific customer segments.</a:t>
            </a:r>
          </a:p>
          <a:p>
            <a:pPr algn="ctr"/>
            <a:endParaRPr lang="en-US" dirty="0"/>
          </a:p>
          <a:p>
            <a:pPr algn="ctr"/>
            <a:r>
              <a:rPr lang="en-US" dirty="0"/>
              <a:t>Customer relationships are how you get, keep and grow your customer segments. </a:t>
            </a:r>
          </a:p>
        </p:txBody>
      </p:sp>
      <p:sp>
        <p:nvSpPr>
          <p:cNvPr id="4" name="Rectangle 3">
            <a:extLst>
              <a:ext uri="{FF2B5EF4-FFF2-40B4-BE49-F238E27FC236}">
                <a16:creationId xmlns:a16="http://schemas.microsoft.com/office/drawing/2014/main" id="{EFE092EA-595E-3049-86AA-B2961AEE7AF0}"/>
              </a:ext>
            </a:extLst>
          </p:cNvPr>
          <p:cNvSpPr/>
          <p:nvPr/>
        </p:nvSpPr>
        <p:spPr>
          <a:xfrm>
            <a:off x="4841823" y="2113613"/>
            <a:ext cx="1708878" cy="172958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72D2E00B-0F57-0E4A-E4F7-3C9D81961F96}"/>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9" name="Picture 8" descr="A colorful dots on a black background&#10;&#10;Description automatically generated">
            <a:extLst>
              <a:ext uri="{FF2B5EF4-FFF2-40B4-BE49-F238E27FC236}">
                <a16:creationId xmlns:a16="http://schemas.microsoft.com/office/drawing/2014/main" id="{877753BE-D9A7-D746-C50D-DF6780FD8C50}"/>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1" name="Picture 10" descr="A black rectangle with different colored squares&#10;&#10;Description automatically generated">
            <a:extLst>
              <a:ext uri="{FF2B5EF4-FFF2-40B4-BE49-F238E27FC236}">
                <a16:creationId xmlns:a16="http://schemas.microsoft.com/office/drawing/2014/main" id="{2B0C99BF-5116-F925-55FB-6A6B82F55625}"/>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349583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Customer Relationships</a:t>
            </a:r>
          </a:p>
        </p:txBody>
      </p:sp>
      <p:graphicFrame>
        <p:nvGraphicFramePr>
          <p:cNvPr id="8" name="Content Placeholder 7">
            <a:extLst>
              <a:ext uri="{FF2B5EF4-FFF2-40B4-BE49-F238E27FC236}">
                <a16:creationId xmlns:a16="http://schemas.microsoft.com/office/drawing/2014/main" id="{837E70D7-0726-6974-0719-C405A269A6A5}"/>
              </a:ext>
            </a:extLst>
          </p:cNvPr>
          <p:cNvGraphicFramePr>
            <a:graphicFrameLocks noGrp="1"/>
          </p:cNvGraphicFramePr>
          <p:nvPr>
            <p:ph idx="1"/>
          </p:nvPr>
        </p:nvGraphicFramePr>
        <p:xfrm>
          <a:off x="838200" y="1825625"/>
          <a:ext cx="10515600" cy="34798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1060823833"/>
                    </a:ext>
                  </a:extLst>
                </a:gridCol>
                <a:gridCol w="2628900">
                  <a:extLst>
                    <a:ext uri="{9D8B030D-6E8A-4147-A177-3AD203B41FA5}">
                      <a16:colId xmlns:a16="http://schemas.microsoft.com/office/drawing/2014/main" val="93943089"/>
                    </a:ext>
                  </a:extLst>
                </a:gridCol>
                <a:gridCol w="2628900">
                  <a:extLst>
                    <a:ext uri="{9D8B030D-6E8A-4147-A177-3AD203B41FA5}">
                      <a16:colId xmlns:a16="http://schemas.microsoft.com/office/drawing/2014/main" val="2696255310"/>
                    </a:ext>
                  </a:extLst>
                </a:gridCol>
                <a:gridCol w="2628900">
                  <a:extLst>
                    <a:ext uri="{9D8B030D-6E8A-4147-A177-3AD203B41FA5}">
                      <a16:colId xmlns:a16="http://schemas.microsoft.com/office/drawing/2014/main" val="466627244"/>
                    </a:ext>
                  </a:extLst>
                </a:gridCol>
              </a:tblGrid>
              <a:tr h="370840">
                <a:tc>
                  <a:txBody>
                    <a:bodyPr/>
                    <a:lstStyle/>
                    <a:p>
                      <a:pPr algn="ctr"/>
                      <a:r>
                        <a:rPr lang="en-CA" b="1" dirty="0"/>
                        <a:t>Create Demand</a:t>
                      </a:r>
                    </a:p>
                  </a:txBody>
                  <a:tcPr>
                    <a:solidFill>
                      <a:srgbClr val="E74E34"/>
                    </a:solidFill>
                  </a:tcPr>
                </a:tc>
                <a:tc>
                  <a:txBody>
                    <a:bodyPr/>
                    <a:lstStyle/>
                    <a:p>
                      <a:pPr algn="ctr"/>
                      <a:r>
                        <a:rPr lang="en-CA" b="1" dirty="0"/>
                        <a:t>Gain Customers</a:t>
                      </a:r>
                    </a:p>
                  </a:txBody>
                  <a:tcPr>
                    <a:solidFill>
                      <a:srgbClr val="E74E34"/>
                    </a:solidFill>
                  </a:tcPr>
                </a:tc>
                <a:tc>
                  <a:txBody>
                    <a:bodyPr/>
                    <a:lstStyle/>
                    <a:p>
                      <a:pPr algn="ctr"/>
                      <a:r>
                        <a:rPr lang="en-CA" b="1" dirty="0"/>
                        <a:t>Keep Customers</a:t>
                      </a:r>
                    </a:p>
                  </a:txBody>
                  <a:tcPr>
                    <a:solidFill>
                      <a:srgbClr val="E74E34"/>
                    </a:solidFill>
                  </a:tcPr>
                </a:tc>
                <a:tc>
                  <a:txBody>
                    <a:bodyPr/>
                    <a:lstStyle/>
                    <a:p>
                      <a:pPr algn="ctr"/>
                      <a:r>
                        <a:rPr lang="en-CA" b="1" dirty="0"/>
                        <a:t>Grow Customers</a:t>
                      </a:r>
                    </a:p>
                  </a:txBody>
                  <a:tcPr>
                    <a:solidFill>
                      <a:srgbClr val="E74E34"/>
                    </a:solidFill>
                  </a:tcPr>
                </a:tc>
                <a:extLst>
                  <a:ext uri="{0D108BD9-81ED-4DB2-BD59-A6C34878D82A}">
                    <a16:rowId xmlns:a16="http://schemas.microsoft.com/office/drawing/2014/main" val="3812483940"/>
                  </a:ext>
                </a:extLst>
              </a:tr>
              <a:tr h="370840">
                <a:tc>
                  <a:txBody>
                    <a:bodyPr/>
                    <a:lstStyle/>
                    <a:p>
                      <a:pPr algn="ctr"/>
                      <a:endParaRPr lang="en-CA" dirty="0"/>
                    </a:p>
                    <a:p>
                      <a:pPr algn="ctr"/>
                      <a:endParaRPr lang="en-CA" dirty="0"/>
                    </a:p>
                    <a:p>
                      <a:pPr algn="ctr"/>
                      <a:endParaRPr lang="en-CA" dirty="0"/>
                    </a:p>
                    <a:p>
                      <a:pPr algn="ctr"/>
                      <a:endParaRPr lang="en-CA" dirty="0"/>
                    </a:p>
                    <a:p>
                      <a:pPr algn="ctr"/>
                      <a:r>
                        <a:rPr lang="en-CA" dirty="0"/>
                        <a:t>How will potential customers know about you?</a:t>
                      </a:r>
                    </a:p>
                    <a:p>
                      <a:pPr algn="ctr"/>
                      <a:endParaRPr lang="en-CA" dirty="0"/>
                    </a:p>
                    <a:p>
                      <a:pPr algn="ctr"/>
                      <a:endParaRPr lang="en-CA" dirty="0"/>
                    </a:p>
                    <a:p>
                      <a:pPr algn="ctr"/>
                      <a:endParaRPr lang="en-CA" dirty="0"/>
                    </a:p>
                    <a:p>
                      <a:pPr algn="ctr"/>
                      <a:endParaRPr lang="en-CA" dirty="0"/>
                    </a:p>
                  </a:txBody>
                  <a:tcPr/>
                </a:tc>
                <a:tc>
                  <a:txBody>
                    <a:bodyPr/>
                    <a:lstStyle/>
                    <a:p>
                      <a:pPr algn="ctr"/>
                      <a:endParaRPr lang="en-CA" dirty="0"/>
                    </a:p>
                    <a:p>
                      <a:pPr algn="ctr"/>
                      <a:endParaRPr lang="en-CA" dirty="0"/>
                    </a:p>
                    <a:p>
                      <a:pPr algn="ctr"/>
                      <a:endParaRPr lang="en-CA" dirty="0"/>
                    </a:p>
                    <a:p>
                      <a:pPr algn="ctr"/>
                      <a:endParaRPr lang="en-CA" dirty="0"/>
                    </a:p>
                    <a:p>
                      <a:pPr algn="ctr"/>
                      <a:r>
                        <a:rPr lang="en-CA" dirty="0"/>
                        <a:t>How do you get them to make a purchase?</a:t>
                      </a:r>
                    </a:p>
                  </a:txBody>
                  <a:tcPr/>
                </a:tc>
                <a:tc>
                  <a:txBody>
                    <a:bodyPr/>
                    <a:lstStyle/>
                    <a:p>
                      <a:pPr algn="ctr"/>
                      <a:endParaRPr lang="en-CA" dirty="0"/>
                    </a:p>
                    <a:p>
                      <a:pPr algn="ctr"/>
                      <a:endParaRPr lang="en-CA" dirty="0"/>
                    </a:p>
                    <a:p>
                      <a:pPr algn="ctr"/>
                      <a:endParaRPr lang="en-CA" dirty="0"/>
                    </a:p>
                    <a:p>
                      <a:pPr algn="ctr"/>
                      <a:endParaRPr lang="en-CA" dirty="0"/>
                    </a:p>
                    <a:p>
                      <a:pPr algn="ctr"/>
                      <a:r>
                        <a:rPr lang="en-CA" dirty="0"/>
                        <a:t>How do you keep customers engaged with your company?</a:t>
                      </a:r>
                    </a:p>
                  </a:txBody>
                  <a:tcPr/>
                </a:tc>
                <a:tc>
                  <a:txBody>
                    <a:bodyPr/>
                    <a:lstStyle/>
                    <a:p>
                      <a:pPr algn="ctr"/>
                      <a:endParaRPr lang="en-CA" dirty="0"/>
                    </a:p>
                    <a:p>
                      <a:pPr algn="ctr"/>
                      <a:endParaRPr lang="en-CA" dirty="0"/>
                    </a:p>
                    <a:p>
                      <a:pPr algn="ctr"/>
                      <a:endParaRPr lang="en-CA" dirty="0"/>
                    </a:p>
                    <a:p>
                      <a:pPr algn="ctr"/>
                      <a:endParaRPr lang="en-CA" dirty="0"/>
                    </a:p>
                    <a:p>
                      <a:pPr algn="ctr"/>
                      <a:r>
                        <a:rPr lang="en-CA" dirty="0"/>
                        <a:t>How do you utilize your current customer base to grow your company?</a:t>
                      </a:r>
                    </a:p>
                  </a:txBody>
                  <a:tcPr/>
                </a:tc>
                <a:extLst>
                  <a:ext uri="{0D108BD9-81ED-4DB2-BD59-A6C34878D82A}">
                    <a16:rowId xmlns:a16="http://schemas.microsoft.com/office/drawing/2014/main" val="4087687018"/>
                  </a:ext>
                </a:extLst>
              </a:tr>
            </a:tbl>
          </a:graphicData>
        </a:graphic>
      </p:graphicFrame>
      <p:pic>
        <p:nvPicPr>
          <p:cNvPr id="7" name="Picture 6"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72D2E00B-0F57-0E4A-E4F7-3C9D81961F96}"/>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9" name="Picture 8" descr="A colorful dots on a black background&#10;&#10;Description automatically generated">
            <a:extLst>
              <a:ext uri="{FF2B5EF4-FFF2-40B4-BE49-F238E27FC236}">
                <a16:creationId xmlns:a16="http://schemas.microsoft.com/office/drawing/2014/main" id="{877753BE-D9A7-D746-C50D-DF6780FD8C50}"/>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11" name="Picture 10" descr="A black rectangle with different colored squares&#10;&#10;Description automatically generated">
            <a:extLst>
              <a:ext uri="{FF2B5EF4-FFF2-40B4-BE49-F238E27FC236}">
                <a16:creationId xmlns:a16="http://schemas.microsoft.com/office/drawing/2014/main" id="{2B0C99BF-5116-F925-55FB-6A6B82F55625}"/>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38557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3BCC0-2D40-4F26-7B85-CDFFF1EF2466}"/>
              </a:ext>
            </a:extLst>
          </p:cNvPr>
          <p:cNvSpPr>
            <a:spLocks noGrp="1"/>
          </p:cNvSpPr>
          <p:nvPr>
            <p:ph type="title"/>
          </p:nvPr>
        </p:nvSpPr>
        <p:spPr/>
        <p:txBody>
          <a:bodyPr>
            <a:normAutofit fontScale="90000"/>
          </a:bodyPr>
          <a:lstStyle/>
          <a:p>
            <a:r>
              <a:rPr lang="en-CA" b="1" dirty="0"/>
              <a:t>Business Model</a:t>
            </a:r>
            <a:r>
              <a:rPr lang="en-CA" dirty="0"/>
              <a:t>: A business model describes the rationale of how an organization creates, delivers, and captures value. </a:t>
            </a:r>
          </a:p>
        </p:txBody>
      </p:sp>
      <p:sp>
        <p:nvSpPr>
          <p:cNvPr id="3" name="Content Placeholder 2">
            <a:extLst>
              <a:ext uri="{FF2B5EF4-FFF2-40B4-BE49-F238E27FC236}">
                <a16:creationId xmlns:a16="http://schemas.microsoft.com/office/drawing/2014/main" id="{6991BD20-4045-A3E9-D58B-4A64A1462350}"/>
              </a:ext>
            </a:extLst>
          </p:cNvPr>
          <p:cNvSpPr>
            <a:spLocks noGrp="1"/>
          </p:cNvSpPr>
          <p:nvPr>
            <p:ph type="body" idx="1"/>
          </p:nvPr>
        </p:nvSpPr>
        <p:spPr/>
        <p:txBody>
          <a:bodyPr/>
          <a:lstStyle/>
          <a:p>
            <a:pPr marL="0" indent="0">
              <a:buNone/>
            </a:pPr>
            <a:endParaRPr lang="en-CA" dirty="0"/>
          </a:p>
        </p:txBody>
      </p:sp>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3802D448-4FE3-A2B5-62B4-ED0DB97A3360}"/>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0DB4581A-2BBE-55B4-7DBD-E15A39EA09EA}"/>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0E51BC5B-A25C-0703-411E-582DC6637596}"/>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95106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Revenue Streams</a:t>
            </a:r>
          </a:p>
        </p:txBody>
      </p:sp>
      <p:sp>
        <p:nvSpPr>
          <p:cNvPr id="5" name="TextBox 4">
            <a:extLst>
              <a:ext uri="{FF2B5EF4-FFF2-40B4-BE49-F238E27FC236}">
                <a16:creationId xmlns:a16="http://schemas.microsoft.com/office/drawing/2014/main" id="{95AFF249-33E3-2B46-999C-EC351A129A22}"/>
              </a:ext>
            </a:extLst>
          </p:cNvPr>
          <p:cNvSpPr txBox="1"/>
          <p:nvPr/>
        </p:nvSpPr>
        <p:spPr>
          <a:xfrm>
            <a:off x="8143803" y="2674349"/>
            <a:ext cx="3672590" cy="1754326"/>
          </a:xfrm>
          <a:prstGeom prst="rect">
            <a:avLst/>
          </a:prstGeom>
          <a:noFill/>
        </p:spPr>
        <p:txBody>
          <a:bodyPr wrap="square" rtlCol="0">
            <a:spAutoFit/>
          </a:bodyPr>
          <a:lstStyle/>
          <a:p>
            <a:pPr algn="ctr"/>
            <a:r>
              <a:rPr lang="en-US" dirty="0"/>
              <a:t>Revenue streams are how the startup is going to make money!</a:t>
            </a:r>
          </a:p>
          <a:p>
            <a:pPr algn="ctr"/>
            <a:endParaRPr lang="en-US" dirty="0"/>
          </a:p>
          <a:p>
            <a:pPr algn="ctr"/>
            <a:r>
              <a:rPr lang="en-US" dirty="0"/>
              <a:t>What is your customer paying for? What type of pricing model does the startup have?</a:t>
            </a:r>
          </a:p>
        </p:txBody>
      </p:sp>
      <p:sp>
        <p:nvSpPr>
          <p:cNvPr id="4" name="Rectangle 3">
            <a:extLst>
              <a:ext uri="{FF2B5EF4-FFF2-40B4-BE49-F238E27FC236}">
                <a16:creationId xmlns:a16="http://schemas.microsoft.com/office/drawing/2014/main" id="{EFE092EA-595E-3049-86AA-B2961AEE7AF0}"/>
              </a:ext>
            </a:extLst>
          </p:cNvPr>
          <p:cNvSpPr/>
          <p:nvPr/>
        </p:nvSpPr>
        <p:spPr>
          <a:xfrm>
            <a:off x="4302176" y="5138771"/>
            <a:ext cx="3472295" cy="1232049"/>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0FFDD652-60C9-9BB3-50FE-BEB795DB1241}"/>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9" name="Picture 8" descr="A colorful dots on a black background&#10;&#10;Description automatically generated">
            <a:extLst>
              <a:ext uri="{FF2B5EF4-FFF2-40B4-BE49-F238E27FC236}">
                <a16:creationId xmlns:a16="http://schemas.microsoft.com/office/drawing/2014/main" id="{3BF59CA3-D087-5189-D570-6162043A25E3}"/>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1" name="Picture 10" descr="A black rectangle with different colored squares&#10;&#10;Description automatically generated">
            <a:extLst>
              <a:ext uri="{FF2B5EF4-FFF2-40B4-BE49-F238E27FC236}">
                <a16:creationId xmlns:a16="http://schemas.microsoft.com/office/drawing/2014/main" id="{8B557CDC-96DB-0310-7159-CD862F36A40A}"/>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164499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2226-A892-B441-A5DA-044DB1759276}"/>
              </a:ext>
            </a:extLst>
          </p:cNvPr>
          <p:cNvSpPr>
            <a:spLocks noGrp="1"/>
          </p:cNvSpPr>
          <p:nvPr>
            <p:ph type="title"/>
          </p:nvPr>
        </p:nvSpPr>
        <p:spPr/>
        <p:txBody>
          <a:bodyPr/>
          <a:lstStyle/>
          <a:p>
            <a:r>
              <a:rPr lang="en-US" dirty="0"/>
              <a:t>Revenue Streams</a:t>
            </a:r>
          </a:p>
        </p:txBody>
      </p:sp>
      <p:sp>
        <p:nvSpPr>
          <p:cNvPr id="3" name="Content Placeholder 2">
            <a:extLst>
              <a:ext uri="{FF2B5EF4-FFF2-40B4-BE49-F238E27FC236}">
                <a16:creationId xmlns:a16="http://schemas.microsoft.com/office/drawing/2014/main" id="{AEC07DE9-73A2-074B-90F7-35D6DF877A5F}"/>
              </a:ext>
            </a:extLst>
          </p:cNvPr>
          <p:cNvSpPr>
            <a:spLocks noGrp="1"/>
          </p:cNvSpPr>
          <p:nvPr>
            <p:ph idx="1"/>
          </p:nvPr>
        </p:nvSpPr>
        <p:spPr/>
        <p:txBody>
          <a:bodyPr>
            <a:normAutofit lnSpcReduction="10000"/>
          </a:bodyPr>
          <a:lstStyle/>
          <a:p>
            <a:r>
              <a:rPr lang="en-US" dirty="0"/>
              <a:t>Examples of revenue models:</a:t>
            </a:r>
          </a:p>
          <a:p>
            <a:pPr lvl="1"/>
            <a:r>
              <a:rPr lang="en-US" dirty="0"/>
              <a:t>Sale of a product, direct to consumer through physical or digital means </a:t>
            </a:r>
          </a:p>
          <a:p>
            <a:pPr lvl="1"/>
            <a:r>
              <a:rPr lang="en-US" dirty="0"/>
              <a:t>Subscription service (flat rate, tiered)</a:t>
            </a:r>
          </a:p>
          <a:p>
            <a:pPr lvl="1"/>
            <a:r>
              <a:rPr lang="en-US" dirty="0"/>
              <a:t>Advertising opportunity, ad revenue </a:t>
            </a:r>
          </a:p>
          <a:p>
            <a:pPr lvl="1"/>
            <a:r>
              <a:rPr lang="en-US" dirty="0"/>
              <a:t>Razor and blade model</a:t>
            </a:r>
          </a:p>
          <a:p>
            <a:r>
              <a:rPr lang="en-US" dirty="0"/>
              <a:t>Special considerations:</a:t>
            </a:r>
          </a:p>
          <a:p>
            <a:pPr lvl="1"/>
            <a:r>
              <a:rPr lang="en-US" dirty="0"/>
              <a:t>All customer segments need a revenue stream</a:t>
            </a:r>
          </a:p>
          <a:p>
            <a:pPr lvl="2"/>
            <a:r>
              <a:rPr lang="en-US" dirty="0"/>
              <a:t>Some customer segments could share a revenue stream, but have different value propositions for making the purchase</a:t>
            </a:r>
          </a:p>
          <a:p>
            <a:pPr lvl="1"/>
            <a:r>
              <a:rPr lang="en-US" dirty="0"/>
              <a:t>Not all customer segments will make you money</a:t>
            </a:r>
          </a:p>
          <a:p>
            <a:pPr lvl="2"/>
            <a:r>
              <a:rPr lang="en-US" dirty="0"/>
              <a:t>In the catering example, no revenue made from the people eating the food for the startup, so those would be considered a “free” segment</a:t>
            </a:r>
            <a:endParaRPr lang="en-US" b="1" dirty="0"/>
          </a:p>
        </p:txBody>
      </p:sp>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BDE43378-F623-03D5-EEBF-194EAEC9D89E}"/>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B98AB3D2-0E0F-A6BA-8BC9-4B5C70C93213}"/>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20979D2F-4573-334C-EBDE-47E69BDAE944}"/>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328847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2226-A892-B441-A5DA-044DB1759276}"/>
              </a:ext>
            </a:extLst>
          </p:cNvPr>
          <p:cNvSpPr>
            <a:spLocks noGrp="1"/>
          </p:cNvSpPr>
          <p:nvPr>
            <p:ph type="title"/>
          </p:nvPr>
        </p:nvSpPr>
        <p:spPr/>
        <p:txBody>
          <a:bodyPr/>
          <a:lstStyle/>
          <a:p>
            <a:r>
              <a:rPr lang="en-US" dirty="0"/>
              <a:t>Example 1: Barbie</a:t>
            </a:r>
          </a:p>
        </p:txBody>
      </p:sp>
      <p:graphicFrame>
        <p:nvGraphicFramePr>
          <p:cNvPr id="4" name="Content Placeholder 3">
            <a:extLst>
              <a:ext uri="{FF2B5EF4-FFF2-40B4-BE49-F238E27FC236}">
                <a16:creationId xmlns:a16="http://schemas.microsoft.com/office/drawing/2014/main" id="{CE9F4CB9-0234-1A69-3053-B2ABBD3A399C}"/>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867678218"/>
                    </a:ext>
                  </a:extLst>
                </a:gridCol>
                <a:gridCol w="5257800">
                  <a:extLst>
                    <a:ext uri="{9D8B030D-6E8A-4147-A177-3AD203B41FA5}">
                      <a16:colId xmlns:a16="http://schemas.microsoft.com/office/drawing/2014/main" val="2960823577"/>
                    </a:ext>
                  </a:extLst>
                </a:gridCol>
              </a:tblGrid>
              <a:tr h="370840">
                <a:tc>
                  <a:txBody>
                    <a:bodyPr/>
                    <a:lstStyle/>
                    <a:p>
                      <a:r>
                        <a:rPr lang="en-CA" b="1" dirty="0"/>
                        <a:t>Product / Service</a:t>
                      </a:r>
                    </a:p>
                  </a:txBody>
                  <a:tcPr>
                    <a:solidFill>
                      <a:srgbClr val="E74E34"/>
                    </a:solidFill>
                  </a:tcPr>
                </a:tc>
                <a:tc>
                  <a:txBody>
                    <a:bodyPr/>
                    <a:lstStyle/>
                    <a:p>
                      <a:r>
                        <a:rPr lang="en-CA" b="1" dirty="0"/>
                        <a:t>Pricing</a:t>
                      </a:r>
                    </a:p>
                  </a:txBody>
                  <a:tcPr>
                    <a:solidFill>
                      <a:srgbClr val="E74E34"/>
                    </a:solidFill>
                  </a:tcPr>
                </a:tc>
                <a:extLst>
                  <a:ext uri="{0D108BD9-81ED-4DB2-BD59-A6C34878D82A}">
                    <a16:rowId xmlns:a16="http://schemas.microsoft.com/office/drawing/2014/main" val="4147482447"/>
                  </a:ext>
                </a:extLst>
              </a:tr>
              <a:tr h="370840">
                <a:tc>
                  <a:txBody>
                    <a:bodyPr/>
                    <a:lstStyle/>
                    <a:p>
                      <a:r>
                        <a:rPr lang="en-CA" dirty="0"/>
                        <a:t>Barbie</a:t>
                      </a:r>
                    </a:p>
                  </a:txBody>
                  <a:tcPr/>
                </a:tc>
                <a:tc>
                  <a:txBody>
                    <a:bodyPr/>
                    <a:lstStyle/>
                    <a:p>
                      <a:r>
                        <a:rPr lang="en-CA" dirty="0"/>
                        <a:t>Sale of product - $30-$40</a:t>
                      </a:r>
                    </a:p>
                  </a:txBody>
                  <a:tcPr/>
                </a:tc>
                <a:extLst>
                  <a:ext uri="{0D108BD9-81ED-4DB2-BD59-A6C34878D82A}">
                    <a16:rowId xmlns:a16="http://schemas.microsoft.com/office/drawing/2014/main" val="1077799152"/>
                  </a:ext>
                </a:extLst>
              </a:tr>
              <a:tr h="370840">
                <a:tc>
                  <a:txBody>
                    <a:bodyPr/>
                    <a:lstStyle/>
                    <a:p>
                      <a:r>
                        <a:rPr lang="en-CA" dirty="0"/>
                        <a:t>Barbie Clothes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Sale of product - $10</a:t>
                      </a:r>
                    </a:p>
                  </a:txBody>
                  <a:tcPr/>
                </a:tc>
                <a:extLst>
                  <a:ext uri="{0D108BD9-81ED-4DB2-BD59-A6C34878D82A}">
                    <a16:rowId xmlns:a16="http://schemas.microsoft.com/office/drawing/2014/main" val="1655628369"/>
                  </a:ext>
                </a:extLst>
              </a:tr>
              <a:tr h="370840">
                <a:tc>
                  <a:txBody>
                    <a:bodyPr/>
                    <a:lstStyle/>
                    <a:p>
                      <a:r>
                        <a:rPr lang="en-CA" dirty="0"/>
                        <a:t>Barbie House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Sale of product - $60</a:t>
                      </a:r>
                    </a:p>
                  </a:txBody>
                  <a:tcPr/>
                </a:tc>
                <a:extLst>
                  <a:ext uri="{0D108BD9-81ED-4DB2-BD59-A6C34878D82A}">
                    <a16:rowId xmlns:a16="http://schemas.microsoft.com/office/drawing/2014/main" val="3942808846"/>
                  </a:ext>
                </a:extLst>
              </a:tr>
              <a:tr h="370840">
                <a:tc>
                  <a:txBody>
                    <a:bodyPr/>
                    <a:lstStyle/>
                    <a:p>
                      <a:r>
                        <a:rPr lang="en-CA" dirty="0"/>
                        <a:t>Barbie App</a:t>
                      </a:r>
                    </a:p>
                  </a:txBody>
                  <a:tcPr/>
                </a:tc>
                <a:tc>
                  <a:txBody>
                    <a:bodyPr/>
                    <a:lstStyle/>
                    <a:p>
                      <a:r>
                        <a:rPr lang="en-CA" dirty="0"/>
                        <a:t>$3.99 / month</a:t>
                      </a:r>
                    </a:p>
                  </a:txBody>
                  <a:tcPr/>
                </a:tc>
                <a:extLst>
                  <a:ext uri="{0D108BD9-81ED-4DB2-BD59-A6C34878D82A}">
                    <a16:rowId xmlns:a16="http://schemas.microsoft.com/office/drawing/2014/main" val="3688607166"/>
                  </a:ext>
                </a:extLst>
              </a:tr>
            </a:tbl>
          </a:graphicData>
        </a:graphic>
      </p:graphicFrame>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BDE43378-F623-03D5-EEBF-194EAEC9D89E}"/>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B98AB3D2-0E0F-A6BA-8BC9-4B5C70C93213}"/>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20979D2F-4573-334C-EBDE-47E69BDAE944}"/>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145920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2226-A892-B441-A5DA-044DB1759276}"/>
              </a:ext>
            </a:extLst>
          </p:cNvPr>
          <p:cNvSpPr>
            <a:spLocks noGrp="1"/>
          </p:cNvSpPr>
          <p:nvPr>
            <p:ph type="title"/>
          </p:nvPr>
        </p:nvSpPr>
        <p:spPr/>
        <p:txBody>
          <a:bodyPr/>
          <a:lstStyle/>
          <a:p>
            <a:r>
              <a:rPr lang="en-US" dirty="0"/>
              <a:t>Example 2: Coaching for University Students</a:t>
            </a:r>
          </a:p>
        </p:txBody>
      </p:sp>
      <p:graphicFrame>
        <p:nvGraphicFramePr>
          <p:cNvPr id="4" name="Content Placeholder 3">
            <a:extLst>
              <a:ext uri="{FF2B5EF4-FFF2-40B4-BE49-F238E27FC236}">
                <a16:creationId xmlns:a16="http://schemas.microsoft.com/office/drawing/2014/main" id="{CE9F4CB9-0234-1A69-3053-B2ABBD3A399C}"/>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867678218"/>
                    </a:ext>
                  </a:extLst>
                </a:gridCol>
                <a:gridCol w="5257800">
                  <a:extLst>
                    <a:ext uri="{9D8B030D-6E8A-4147-A177-3AD203B41FA5}">
                      <a16:colId xmlns:a16="http://schemas.microsoft.com/office/drawing/2014/main" val="2960823577"/>
                    </a:ext>
                  </a:extLst>
                </a:gridCol>
              </a:tblGrid>
              <a:tr h="370840">
                <a:tc>
                  <a:txBody>
                    <a:bodyPr/>
                    <a:lstStyle/>
                    <a:p>
                      <a:r>
                        <a:rPr lang="en-CA" b="1" dirty="0"/>
                        <a:t>Product / Service</a:t>
                      </a:r>
                    </a:p>
                  </a:txBody>
                  <a:tcPr>
                    <a:solidFill>
                      <a:srgbClr val="E74E34"/>
                    </a:solidFill>
                  </a:tcPr>
                </a:tc>
                <a:tc>
                  <a:txBody>
                    <a:bodyPr/>
                    <a:lstStyle/>
                    <a:p>
                      <a:r>
                        <a:rPr lang="en-CA" b="1" dirty="0"/>
                        <a:t>Pricing</a:t>
                      </a:r>
                    </a:p>
                  </a:txBody>
                  <a:tcPr>
                    <a:solidFill>
                      <a:srgbClr val="E74E34"/>
                    </a:solidFill>
                  </a:tcPr>
                </a:tc>
                <a:extLst>
                  <a:ext uri="{0D108BD9-81ED-4DB2-BD59-A6C34878D82A}">
                    <a16:rowId xmlns:a16="http://schemas.microsoft.com/office/drawing/2014/main" val="4147482447"/>
                  </a:ext>
                </a:extLst>
              </a:tr>
              <a:tr h="370840">
                <a:tc>
                  <a:txBody>
                    <a:bodyPr/>
                    <a:lstStyle/>
                    <a:p>
                      <a:r>
                        <a:rPr lang="en-CA" dirty="0"/>
                        <a:t>1-1 Coaching</a:t>
                      </a:r>
                    </a:p>
                  </a:txBody>
                  <a:tcPr/>
                </a:tc>
                <a:tc>
                  <a:txBody>
                    <a:bodyPr/>
                    <a:lstStyle/>
                    <a:p>
                      <a:r>
                        <a:rPr lang="en-CA" dirty="0"/>
                        <a:t>$25 / hour</a:t>
                      </a:r>
                    </a:p>
                  </a:txBody>
                  <a:tcPr/>
                </a:tc>
                <a:extLst>
                  <a:ext uri="{0D108BD9-81ED-4DB2-BD59-A6C34878D82A}">
                    <a16:rowId xmlns:a16="http://schemas.microsoft.com/office/drawing/2014/main" val="1077799152"/>
                  </a:ext>
                </a:extLst>
              </a:tr>
              <a:tr h="370840">
                <a:tc>
                  <a:txBody>
                    <a:bodyPr/>
                    <a:lstStyle/>
                    <a:p>
                      <a:r>
                        <a:rPr lang="en-CA" dirty="0"/>
                        <a:t>Coaching Bundle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$100 for 5 hours</a:t>
                      </a:r>
                    </a:p>
                  </a:txBody>
                  <a:tcPr/>
                </a:tc>
                <a:extLst>
                  <a:ext uri="{0D108BD9-81ED-4DB2-BD59-A6C34878D82A}">
                    <a16:rowId xmlns:a16="http://schemas.microsoft.com/office/drawing/2014/main" val="1655628369"/>
                  </a:ext>
                </a:extLst>
              </a:tr>
              <a:tr h="370840">
                <a:tc>
                  <a:txBody>
                    <a:bodyPr/>
                    <a:lstStyle/>
                    <a:p>
                      <a:r>
                        <a:rPr lang="en-CA" dirty="0"/>
                        <a:t>Resume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$50</a:t>
                      </a:r>
                    </a:p>
                  </a:txBody>
                  <a:tcPr/>
                </a:tc>
                <a:extLst>
                  <a:ext uri="{0D108BD9-81ED-4DB2-BD59-A6C34878D82A}">
                    <a16:rowId xmlns:a16="http://schemas.microsoft.com/office/drawing/2014/main" val="3942808846"/>
                  </a:ext>
                </a:extLst>
              </a:tr>
              <a:tr h="370840">
                <a:tc>
                  <a:txBody>
                    <a:bodyPr/>
                    <a:lstStyle/>
                    <a:p>
                      <a:r>
                        <a:rPr lang="en-CA" dirty="0"/>
                        <a:t>Administer &amp; Review Career Aptitude Test </a:t>
                      </a:r>
                    </a:p>
                  </a:txBody>
                  <a:tcPr/>
                </a:tc>
                <a:tc>
                  <a:txBody>
                    <a:bodyPr/>
                    <a:lstStyle/>
                    <a:p>
                      <a:r>
                        <a:rPr lang="en-CA" dirty="0"/>
                        <a:t>$100</a:t>
                      </a:r>
                    </a:p>
                  </a:txBody>
                  <a:tcPr/>
                </a:tc>
                <a:extLst>
                  <a:ext uri="{0D108BD9-81ED-4DB2-BD59-A6C34878D82A}">
                    <a16:rowId xmlns:a16="http://schemas.microsoft.com/office/drawing/2014/main" val="3688607166"/>
                  </a:ext>
                </a:extLst>
              </a:tr>
            </a:tbl>
          </a:graphicData>
        </a:graphic>
      </p:graphicFrame>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BDE43378-F623-03D5-EEBF-194EAEC9D89E}"/>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B98AB3D2-0E0F-A6BA-8BC9-4B5C70C93213}"/>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20979D2F-4573-334C-EBDE-47E69BDAE944}"/>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46578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Key Resources</a:t>
            </a:r>
          </a:p>
        </p:txBody>
      </p:sp>
      <p:sp>
        <p:nvSpPr>
          <p:cNvPr id="5" name="TextBox 4">
            <a:extLst>
              <a:ext uri="{FF2B5EF4-FFF2-40B4-BE49-F238E27FC236}">
                <a16:creationId xmlns:a16="http://schemas.microsoft.com/office/drawing/2014/main" id="{95AFF249-33E3-2B46-999C-EC351A129A22}"/>
              </a:ext>
            </a:extLst>
          </p:cNvPr>
          <p:cNvSpPr txBox="1"/>
          <p:nvPr/>
        </p:nvSpPr>
        <p:spPr>
          <a:xfrm>
            <a:off x="8136329" y="1756686"/>
            <a:ext cx="3672590" cy="5078313"/>
          </a:xfrm>
          <a:prstGeom prst="rect">
            <a:avLst/>
          </a:prstGeom>
          <a:noFill/>
        </p:spPr>
        <p:txBody>
          <a:bodyPr wrap="square" rtlCol="0">
            <a:spAutoFit/>
          </a:bodyPr>
          <a:lstStyle/>
          <a:p>
            <a:pPr algn="ctr"/>
            <a:r>
              <a:rPr lang="en-US" dirty="0"/>
              <a:t>What are the most </a:t>
            </a:r>
            <a:r>
              <a:rPr lang="en-US" b="1" dirty="0"/>
              <a:t>critical resources or assets </a:t>
            </a:r>
            <a:r>
              <a:rPr lang="en-US" dirty="0"/>
              <a:t>required for the startup to </a:t>
            </a:r>
            <a:r>
              <a:rPr lang="en-US" b="1" dirty="0"/>
              <a:t>deliver value </a:t>
            </a:r>
            <a:r>
              <a:rPr lang="en-US" dirty="0"/>
              <a:t>to its </a:t>
            </a:r>
            <a:r>
              <a:rPr lang="en-US" b="1" dirty="0"/>
              <a:t>customers</a:t>
            </a:r>
            <a:r>
              <a:rPr lang="en-US" dirty="0"/>
              <a:t>?</a:t>
            </a:r>
          </a:p>
          <a:p>
            <a:pPr algn="ctr"/>
            <a:endParaRPr lang="en-US" dirty="0"/>
          </a:p>
          <a:p>
            <a:pPr algn="ctr"/>
            <a:r>
              <a:rPr lang="en-US" b="1" dirty="0"/>
              <a:t>Financial resources</a:t>
            </a:r>
            <a:r>
              <a:rPr lang="en-US" dirty="0"/>
              <a:t>? EX – loan, line of credit, grant </a:t>
            </a:r>
          </a:p>
          <a:p>
            <a:pPr algn="ctr"/>
            <a:endParaRPr lang="en-US" dirty="0"/>
          </a:p>
          <a:p>
            <a:pPr algn="ctr"/>
            <a:r>
              <a:rPr lang="en-US" b="1" dirty="0"/>
              <a:t>Physical resources</a:t>
            </a:r>
            <a:r>
              <a:rPr lang="en-US" dirty="0"/>
              <a:t>? EX – equipment, vehicle, space</a:t>
            </a:r>
          </a:p>
          <a:p>
            <a:pPr algn="ctr"/>
            <a:endParaRPr lang="en-US" dirty="0"/>
          </a:p>
          <a:p>
            <a:pPr algn="ctr"/>
            <a:r>
              <a:rPr lang="en-US" b="1" dirty="0"/>
              <a:t>Intellectual resources</a:t>
            </a:r>
            <a:r>
              <a:rPr lang="en-US" dirty="0"/>
              <a:t>? – patent, trademark</a:t>
            </a:r>
          </a:p>
          <a:p>
            <a:pPr algn="ctr"/>
            <a:endParaRPr lang="en-US" dirty="0"/>
          </a:p>
          <a:p>
            <a:pPr algn="ctr"/>
            <a:r>
              <a:rPr lang="en-US" b="1" dirty="0"/>
              <a:t>Human resources</a:t>
            </a:r>
            <a:r>
              <a:rPr lang="en-US" dirty="0"/>
              <a:t>? EX – engineer, teacher, </a:t>
            </a:r>
            <a:r>
              <a:rPr lang="en-US" dirty="0" err="1"/>
              <a:t>etc</a:t>
            </a:r>
            <a:r>
              <a:rPr lang="en-US" dirty="0"/>
              <a:t> </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EFE092EA-595E-3049-86AA-B2961AEE7AF0}"/>
              </a:ext>
            </a:extLst>
          </p:cNvPr>
          <p:cNvSpPr/>
          <p:nvPr/>
        </p:nvSpPr>
        <p:spPr>
          <a:xfrm>
            <a:off x="2219376" y="3670151"/>
            <a:ext cx="1404357" cy="15283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rectangle with different colored squares&#10;&#10;Description automatically generated">
            <a:extLst>
              <a:ext uri="{FF2B5EF4-FFF2-40B4-BE49-F238E27FC236}">
                <a16:creationId xmlns:a16="http://schemas.microsoft.com/office/drawing/2014/main" id="{61F5606B-C7AD-BCC8-7DBF-82D11BAC6765}"/>
              </a:ext>
            </a:extLst>
          </p:cNvPr>
          <p:cNvPicPr>
            <a:picLocks noChangeAspect="1"/>
          </p:cNvPicPr>
          <p:nvPr/>
        </p:nvPicPr>
        <p:blipFill>
          <a:blip r:embed="rId4"/>
          <a:stretch>
            <a:fillRect/>
          </a:stretch>
        </p:blipFill>
        <p:spPr>
          <a:xfrm>
            <a:off x="0" y="-95250"/>
            <a:ext cx="12201525" cy="695325"/>
          </a:xfrm>
          <a:prstGeom prst="rect">
            <a:avLst/>
          </a:prstGeom>
        </p:spPr>
      </p:pic>
    </p:spTree>
    <p:extLst>
      <p:ext uri="{BB962C8B-B14F-4D97-AF65-F5344CB8AC3E}">
        <p14:creationId xmlns:p14="http://schemas.microsoft.com/office/powerpoint/2010/main" val="284243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Key Activities</a:t>
            </a:r>
          </a:p>
        </p:txBody>
      </p:sp>
      <p:sp>
        <p:nvSpPr>
          <p:cNvPr id="5" name="TextBox 4">
            <a:extLst>
              <a:ext uri="{FF2B5EF4-FFF2-40B4-BE49-F238E27FC236}">
                <a16:creationId xmlns:a16="http://schemas.microsoft.com/office/drawing/2014/main" id="{95AFF249-33E3-2B46-999C-EC351A129A22}"/>
              </a:ext>
            </a:extLst>
          </p:cNvPr>
          <p:cNvSpPr txBox="1"/>
          <p:nvPr/>
        </p:nvSpPr>
        <p:spPr>
          <a:xfrm>
            <a:off x="8136329" y="2586419"/>
            <a:ext cx="3672590" cy="3693319"/>
          </a:xfrm>
          <a:prstGeom prst="rect">
            <a:avLst/>
          </a:prstGeom>
          <a:noFill/>
        </p:spPr>
        <p:txBody>
          <a:bodyPr wrap="square" rtlCol="0">
            <a:spAutoFit/>
          </a:bodyPr>
          <a:lstStyle/>
          <a:p>
            <a:pPr algn="ctr"/>
            <a:r>
              <a:rPr lang="en-US" dirty="0"/>
              <a:t>What are the most </a:t>
            </a:r>
            <a:r>
              <a:rPr lang="en-US" b="1" dirty="0"/>
              <a:t>critical activities </a:t>
            </a:r>
            <a:r>
              <a:rPr lang="en-US" dirty="0"/>
              <a:t>required for the startup to </a:t>
            </a:r>
            <a:r>
              <a:rPr lang="en-US" b="1" dirty="0"/>
              <a:t>deliver value </a:t>
            </a:r>
            <a:r>
              <a:rPr lang="en-US" dirty="0"/>
              <a:t>to its </a:t>
            </a:r>
            <a:r>
              <a:rPr lang="en-US" b="1" dirty="0"/>
              <a:t>customers</a:t>
            </a:r>
            <a:r>
              <a:rPr lang="en-US" dirty="0"/>
              <a:t>?</a:t>
            </a:r>
          </a:p>
          <a:p>
            <a:pPr algn="ctr"/>
            <a:endParaRPr lang="en-US" dirty="0"/>
          </a:p>
          <a:p>
            <a:pPr algn="ctr"/>
            <a:r>
              <a:rPr lang="en-US" dirty="0"/>
              <a:t>Review each box in the business model and ask, </a:t>
            </a:r>
            <a:r>
              <a:rPr lang="en-US" i="1" dirty="0"/>
              <a:t>what activities need to be performed?</a:t>
            </a:r>
            <a:endParaRPr lang="en-US" dirty="0"/>
          </a:p>
          <a:p>
            <a:pPr algn="ctr"/>
            <a:endParaRPr lang="en-US" dirty="0"/>
          </a:p>
          <a:p>
            <a:pPr algn="ctr"/>
            <a:r>
              <a:rPr lang="en-US" dirty="0"/>
              <a:t>Assume that day-to-day activities like bookkeeping, payroll, administration are accounted for. </a:t>
            </a:r>
          </a:p>
          <a:p>
            <a:pPr algn="ctr"/>
            <a:endParaRPr lang="en-US" dirty="0"/>
          </a:p>
          <a:p>
            <a:pPr algn="ctr"/>
            <a:endParaRPr lang="en-US" dirty="0"/>
          </a:p>
        </p:txBody>
      </p:sp>
      <p:sp>
        <p:nvSpPr>
          <p:cNvPr id="4" name="Rectangle 3">
            <a:extLst>
              <a:ext uri="{FF2B5EF4-FFF2-40B4-BE49-F238E27FC236}">
                <a16:creationId xmlns:a16="http://schemas.microsoft.com/office/drawing/2014/main" id="{EFE092EA-595E-3049-86AA-B2961AEE7AF0}"/>
              </a:ext>
            </a:extLst>
          </p:cNvPr>
          <p:cNvSpPr/>
          <p:nvPr/>
        </p:nvSpPr>
        <p:spPr>
          <a:xfrm>
            <a:off x="2219376" y="2213885"/>
            <a:ext cx="1404357" cy="15283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rectangle with different colored squares&#10;&#10;Description automatically generated">
            <a:extLst>
              <a:ext uri="{FF2B5EF4-FFF2-40B4-BE49-F238E27FC236}">
                <a16:creationId xmlns:a16="http://schemas.microsoft.com/office/drawing/2014/main" id="{FB6A7565-4508-4EC2-9204-BF20317B3D61}"/>
              </a:ext>
            </a:extLst>
          </p:cNvPr>
          <p:cNvPicPr>
            <a:picLocks noChangeAspect="1"/>
          </p:cNvPicPr>
          <p:nvPr/>
        </p:nvPicPr>
        <p:blipFill>
          <a:blip r:embed="rId4"/>
          <a:stretch>
            <a:fillRect/>
          </a:stretch>
        </p:blipFill>
        <p:spPr>
          <a:xfrm>
            <a:off x="0" y="-95250"/>
            <a:ext cx="12201525" cy="695325"/>
          </a:xfrm>
          <a:prstGeom prst="rect">
            <a:avLst/>
          </a:prstGeom>
        </p:spPr>
      </p:pic>
    </p:spTree>
    <p:extLst>
      <p:ext uri="{BB962C8B-B14F-4D97-AF65-F5344CB8AC3E}">
        <p14:creationId xmlns:p14="http://schemas.microsoft.com/office/powerpoint/2010/main" val="649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Key Partners</a:t>
            </a:r>
          </a:p>
        </p:txBody>
      </p:sp>
      <p:sp>
        <p:nvSpPr>
          <p:cNvPr id="5" name="TextBox 4">
            <a:extLst>
              <a:ext uri="{FF2B5EF4-FFF2-40B4-BE49-F238E27FC236}">
                <a16:creationId xmlns:a16="http://schemas.microsoft.com/office/drawing/2014/main" id="{95AFF249-33E3-2B46-999C-EC351A129A22}"/>
              </a:ext>
            </a:extLst>
          </p:cNvPr>
          <p:cNvSpPr txBox="1"/>
          <p:nvPr/>
        </p:nvSpPr>
        <p:spPr>
          <a:xfrm>
            <a:off x="8136329" y="2245558"/>
            <a:ext cx="3672590" cy="3970318"/>
          </a:xfrm>
          <a:prstGeom prst="rect">
            <a:avLst/>
          </a:prstGeom>
          <a:noFill/>
        </p:spPr>
        <p:txBody>
          <a:bodyPr wrap="square" rtlCol="0">
            <a:spAutoFit/>
          </a:bodyPr>
          <a:lstStyle/>
          <a:p>
            <a:pPr algn="ctr"/>
            <a:r>
              <a:rPr lang="en-US" dirty="0"/>
              <a:t>Who does the startup need to </a:t>
            </a:r>
            <a:r>
              <a:rPr lang="en-US" b="1" dirty="0"/>
              <a:t>work or connect </a:t>
            </a:r>
            <a:r>
              <a:rPr lang="en-US" dirty="0"/>
              <a:t>with to </a:t>
            </a:r>
            <a:r>
              <a:rPr lang="en-US" b="1" dirty="0"/>
              <a:t>deliver value </a:t>
            </a:r>
            <a:r>
              <a:rPr lang="en-US" dirty="0"/>
              <a:t>to its </a:t>
            </a:r>
            <a:r>
              <a:rPr lang="en-US" b="1" dirty="0"/>
              <a:t>customers</a:t>
            </a:r>
            <a:r>
              <a:rPr lang="en-US" dirty="0"/>
              <a:t>?</a:t>
            </a:r>
          </a:p>
          <a:p>
            <a:pPr algn="ctr"/>
            <a:endParaRPr lang="en-US" dirty="0"/>
          </a:p>
          <a:p>
            <a:pPr algn="ctr"/>
            <a:r>
              <a:rPr lang="en-US" dirty="0"/>
              <a:t>Does the startup need to work with a supplier?</a:t>
            </a:r>
          </a:p>
          <a:p>
            <a:pPr algn="ctr"/>
            <a:endParaRPr lang="en-US" dirty="0"/>
          </a:p>
          <a:p>
            <a:pPr algn="ctr"/>
            <a:r>
              <a:rPr lang="en-US" dirty="0"/>
              <a:t>Does the startup need a joint venture to work with a customer segment?</a:t>
            </a:r>
          </a:p>
          <a:p>
            <a:pPr algn="ctr"/>
            <a:endParaRPr lang="en-US" dirty="0"/>
          </a:p>
          <a:p>
            <a:pPr algn="ctr"/>
            <a:r>
              <a:rPr lang="en-US" dirty="0"/>
              <a:t>Does the startup need a certain resource?</a:t>
            </a:r>
          </a:p>
          <a:p>
            <a:pPr algn="ctr"/>
            <a:endParaRPr lang="en-US" dirty="0"/>
          </a:p>
          <a:p>
            <a:pPr algn="ctr"/>
            <a:endParaRPr lang="en-US" dirty="0"/>
          </a:p>
        </p:txBody>
      </p:sp>
      <p:sp>
        <p:nvSpPr>
          <p:cNvPr id="4" name="Rectangle 3">
            <a:extLst>
              <a:ext uri="{FF2B5EF4-FFF2-40B4-BE49-F238E27FC236}">
                <a16:creationId xmlns:a16="http://schemas.microsoft.com/office/drawing/2014/main" id="{EFE092EA-595E-3049-86AA-B2961AEE7AF0}"/>
              </a:ext>
            </a:extLst>
          </p:cNvPr>
          <p:cNvSpPr/>
          <p:nvPr/>
        </p:nvSpPr>
        <p:spPr>
          <a:xfrm>
            <a:off x="838200" y="2196951"/>
            <a:ext cx="1404357" cy="30523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 name="Picture 6" descr="A black rectangle with different colored squares&#10;&#10;Description automatically generated">
            <a:extLst>
              <a:ext uri="{FF2B5EF4-FFF2-40B4-BE49-F238E27FC236}">
                <a16:creationId xmlns:a16="http://schemas.microsoft.com/office/drawing/2014/main" id="{08E74D41-49EF-1D22-4ACE-BE68111695F7}"/>
              </a:ext>
            </a:extLst>
          </p:cNvPr>
          <p:cNvPicPr>
            <a:picLocks noChangeAspect="1"/>
          </p:cNvPicPr>
          <p:nvPr/>
        </p:nvPicPr>
        <p:blipFill>
          <a:blip r:embed="rId4"/>
          <a:stretch>
            <a:fillRect/>
          </a:stretch>
        </p:blipFill>
        <p:spPr>
          <a:xfrm>
            <a:off x="0" y="-95250"/>
            <a:ext cx="12201525" cy="695325"/>
          </a:xfrm>
          <a:prstGeom prst="rect">
            <a:avLst/>
          </a:prstGeom>
        </p:spPr>
      </p:pic>
    </p:spTree>
    <p:extLst>
      <p:ext uri="{BB962C8B-B14F-4D97-AF65-F5344CB8AC3E}">
        <p14:creationId xmlns:p14="http://schemas.microsoft.com/office/powerpoint/2010/main" val="59461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29882"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Cost Structure</a:t>
            </a:r>
          </a:p>
        </p:txBody>
      </p:sp>
      <p:sp>
        <p:nvSpPr>
          <p:cNvPr id="5" name="TextBox 4">
            <a:extLst>
              <a:ext uri="{FF2B5EF4-FFF2-40B4-BE49-F238E27FC236}">
                <a16:creationId xmlns:a16="http://schemas.microsoft.com/office/drawing/2014/main" id="{95AFF249-33E3-2B46-999C-EC351A129A22}"/>
              </a:ext>
            </a:extLst>
          </p:cNvPr>
          <p:cNvSpPr txBox="1"/>
          <p:nvPr/>
        </p:nvSpPr>
        <p:spPr>
          <a:xfrm>
            <a:off x="8136329" y="2245558"/>
            <a:ext cx="3672590" cy="3693319"/>
          </a:xfrm>
          <a:prstGeom prst="rect">
            <a:avLst/>
          </a:prstGeom>
          <a:noFill/>
        </p:spPr>
        <p:txBody>
          <a:bodyPr wrap="square" rtlCol="0">
            <a:spAutoFit/>
          </a:bodyPr>
          <a:lstStyle/>
          <a:p>
            <a:pPr algn="ctr"/>
            <a:r>
              <a:rPr lang="en-US" dirty="0"/>
              <a:t>What are the critical expenses that the startup will have?</a:t>
            </a:r>
          </a:p>
          <a:p>
            <a:pPr algn="ctr"/>
            <a:endParaRPr lang="en-US" dirty="0"/>
          </a:p>
          <a:p>
            <a:pPr algn="ctr"/>
            <a:r>
              <a:rPr lang="en-US" dirty="0"/>
              <a:t>Go back through the business model and look at:</a:t>
            </a:r>
          </a:p>
          <a:p>
            <a:pPr marL="285750" indent="-285750" algn="ctr">
              <a:buFontTx/>
              <a:buChar char="-"/>
            </a:pPr>
            <a:r>
              <a:rPr lang="en-US" dirty="0"/>
              <a:t>Customer relationships</a:t>
            </a:r>
          </a:p>
          <a:p>
            <a:pPr marL="285750" indent="-285750" algn="ctr">
              <a:buFontTx/>
              <a:buChar char="-"/>
            </a:pPr>
            <a:r>
              <a:rPr lang="en-US" dirty="0"/>
              <a:t>Channels</a:t>
            </a:r>
          </a:p>
          <a:p>
            <a:pPr marL="285750" indent="-285750" algn="ctr">
              <a:buFontTx/>
              <a:buChar char="-"/>
            </a:pPr>
            <a:r>
              <a:rPr lang="en-US" dirty="0"/>
              <a:t>Key activities</a:t>
            </a:r>
          </a:p>
          <a:p>
            <a:pPr marL="285750" indent="-285750" algn="ctr">
              <a:buFontTx/>
              <a:buChar char="-"/>
            </a:pPr>
            <a:r>
              <a:rPr lang="en-US" dirty="0"/>
              <a:t>Key partners</a:t>
            </a:r>
          </a:p>
          <a:p>
            <a:pPr marL="285750" indent="-285750" algn="ctr">
              <a:buFontTx/>
              <a:buChar char="-"/>
            </a:pPr>
            <a:r>
              <a:rPr lang="en-US" dirty="0"/>
              <a:t>Key resources</a:t>
            </a:r>
          </a:p>
          <a:p>
            <a:pPr marL="285750" indent="-285750" algn="ctr">
              <a:buFontTx/>
              <a:buChar char="-"/>
            </a:pPr>
            <a:endParaRPr lang="en-US" dirty="0"/>
          </a:p>
          <a:p>
            <a:pPr algn="ctr"/>
            <a:r>
              <a:rPr lang="en-US" dirty="0"/>
              <a:t>What items in these boxes are going to cost money? </a:t>
            </a:r>
          </a:p>
        </p:txBody>
      </p:sp>
      <p:sp>
        <p:nvSpPr>
          <p:cNvPr id="4" name="Rectangle 3">
            <a:extLst>
              <a:ext uri="{FF2B5EF4-FFF2-40B4-BE49-F238E27FC236}">
                <a16:creationId xmlns:a16="http://schemas.microsoft.com/office/drawing/2014/main" id="{EFE092EA-595E-3049-86AA-B2961AEE7AF0}"/>
              </a:ext>
            </a:extLst>
          </p:cNvPr>
          <p:cNvSpPr/>
          <p:nvPr/>
        </p:nvSpPr>
        <p:spPr>
          <a:xfrm>
            <a:off x="838200" y="5215467"/>
            <a:ext cx="3445933" cy="1083732"/>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rectangle with different colored squares&#10;&#10;Description automatically generated">
            <a:extLst>
              <a:ext uri="{FF2B5EF4-FFF2-40B4-BE49-F238E27FC236}">
                <a16:creationId xmlns:a16="http://schemas.microsoft.com/office/drawing/2014/main" id="{7A6F728C-B854-2A38-A978-E2902D2BC1A7}"/>
              </a:ext>
            </a:extLst>
          </p:cNvPr>
          <p:cNvPicPr>
            <a:picLocks noChangeAspect="1"/>
          </p:cNvPicPr>
          <p:nvPr/>
        </p:nvPicPr>
        <p:blipFill>
          <a:blip r:embed="rId4"/>
          <a:stretch>
            <a:fillRect/>
          </a:stretch>
        </p:blipFill>
        <p:spPr>
          <a:xfrm>
            <a:off x="0" y="-95250"/>
            <a:ext cx="12201525" cy="695325"/>
          </a:xfrm>
          <a:prstGeom prst="rect">
            <a:avLst/>
          </a:prstGeom>
        </p:spPr>
      </p:pic>
    </p:spTree>
    <p:extLst>
      <p:ext uri="{BB962C8B-B14F-4D97-AF65-F5344CB8AC3E}">
        <p14:creationId xmlns:p14="http://schemas.microsoft.com/office/powerpoint/2010/main" val="64623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5873-EBAC-813C-ED6A-97A931FDBFB2}"/>
              </a:ext>
            </a:extLst>
          </p:cNvPr>
          <p:cNvSpPr>
            <a:spLocks noGrp="1"/>
          </p:cNvSpPr>
          <p:nvPr>
            <p:ph type="title"/>
          </p:nvPr>
        </p:nvSpPr>
        <p:spPr/>
        <p:txBody>
          <a:bodyPr/>
          <a:lstStyle/>
          <a:p>
            <a:r>
              <a:rPr lang="en-CA" dirty="0"/>
              <a:t>Types of Costs</a:t>
            </a:r>
          </a:p>
        </p:txBody>
      </p:sp>
      <p:pic>
        <p:nvPicPr>
          <p:cNvPr id="5" name="Picture 4"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0E2E8803-588A-0D49-9627-345FE1179AE3}"/>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2DCA140A-B4D7-A5B9-8A57-A6D8C137C970}"/>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24EA9A5A-1FDB-009C-A72F-8098A684F608}"/>
              </a:ext>
            </a:extLst>
          </p:cNvPr>
          <p:cNvPicPr>
            <a:picLocks noChangeAspect="1"/>
          </p:cNvPicPr>
          <p:nvPr/>
        </p:nvPicPr>
        <p:blipFill>
          <a:blip r:embed="rId5"/>
          <a:stretch>
            <a:fillRect/>
          </a:stretch>
        </p:blipFill>
        <p:spPr>
          <a:xfrm>
            <a:off x="0" y="-95250"/>
            <a:ext cx="12201525" cy="695325"/>
          </a:xfrm>
          <a:prstGeom prst="rect">
            <a:avLst/>
          </a:prstGeom>
        </p:spPr>
      </p:pic>
      <p:pic>
        <p:nvPicPr>
          <p:cNvPr id="1026" name="Picture 2" descr="Fixed Cost Vs Variable Cost | Difference Between them with Example, Graph &amp;  Comparison Chart">
            <a:extLst>
              <a:ext uri="{FF2B5EF4-FFF2-40B4-BE49-F238E27FC236}">
                <a16:creationId xmlns:a16="http://schemas.microsoft.com/office/drawing/2014/main" id="{5A50A1BD-AE73-C12A-89DC-C03497AC5B55}"/>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228144" y="14827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0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BF8B-BD47-2D40-A41C-D7BE4D5968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286B78-6E27-8348-8E10-39DC6DDA08BA}"/>
              </a:ext>
            </a:extLst>
          </p:cNvPr>
          <p:cNvSpPr>
            <a:spLocks noGrp="1"/>
          </p:cNvSpPr>
          <p:nvPr>
            <p:ph idx="1"/>
          </p:nvPr>
        </p:nvSpPr>
        <p:spPr/>
        <p:txBody>
          <a:bodyPr/>
          <a:lstStyle/>
          <a:p>
            <a:endParaRPr lang="en-US"/>
          </a:p>
        </p:txBody>
      </p:sp>
      <p:pic>
        <p:nvPicPr>
          <p:cNvPr id="4" name="Google Shape;316;p32">
            <a:extLst>
              <a:ext uri="{FF2B5EF4-FFF2-40B4-BE49-F238E27FC236}">
                <a16:creationId xmlns:a16="http://schemas.microsoft.com/office/drawing/2014/main" id="{2A83F25C-4C4A-8748-8C42-8CBFD5728AF9}"/>
              </a:ext>
            </a:extLst>
          </p:cNvPr>
          <p:cNvPicPr preferRelativeResize="0"/>
          <p:nvPr/>
        </p:nvPicPr>
        <p:blipFill rotWithShape="1">
          <a:blip r:embed="rId3">
            <a:alphaModFix/>
          </a:blip>
          <a:srcRect l="2354" t="2615" r="2616" b="2616"/>
          <a:stretch/>
        </p:blipFill>
        <p:spPr>
          <a:xfrm>
            <a:off x="0" y="0"/>
            <a:ext cx="12192000" cy="6858000"/>
          </a:xfrm>
          <a:prstGeom prst="rect">
            <a:avLst/>
          </a:prstGeom>
          <a:noFill/>
          <a:ln>
            <a:noFill/>
          </a:ln>
        </p:spPr>
      </p:pic>
      <p:sp>
        <p:nvSpPr>
          <p:cNvPr id="5" name="Google Shape;318;p32">
            <a:extLst>
              <a:ext uri="{FF2B5EF4-FFF2-40B4-BE49-F238E27FC236}">
                <a16:creationId xmlns:a16="http://schemas.microsoft.com/office/drawing/2014/main" id="{2651E44A-0C59-1D41-9736-C62B66D2504D}"/>
              </a:ext>
            </a:extLst>
          </p:cNvPr>
          <p:cNvSpPr txBox="1"/>
          <p:nvPr/>
        </p:nvSpPr>
        <p:spPr>
          <a:xfrm>
            <a:off x="261044" y="2819400"/>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6" name="Google Shape;319;p32">
            <a:extLst>
              <a:ext uri="{FF2B5EF4-FFF2-40B4-BE49-F238E27FC236}">
                <a16:creationId xmlns:a16="http://schemas.microsoft.com/office/drawing/2014/main" id="{FD0121B0-F928-724F-8D6C-D29420B76122}"/>
              </a:ext>
            </a:extLst>
          </p:cNvPr>
          <p:cNvSpPr txBox="1"/>
          <p:nvPr/>
        </p:nvSpPr>
        <p:spPr>
          <a:xfrm>
            <a:off x="2564005" y="1818580"/>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7" name="Google Shape;320;p32">
            <a:extLst>
              <a:ext uri="{FF2B5EF4-FFF2-40B4-BE49-F238E27FC236}">
                <a16:creationId xmlns:a16="http://schemas.microsoft.com/office/drawing/2014/main" id="{111B1511-45FD-224D-BB33-D25E85F2E58E}"/>
              </a:ext>
            </a:extLst>
          </p:cNvPr>
          <p:cNvSpPr txBox="1"/>
          <p:nvPr/>
        </p:nvSpPr>
        <p:spPr>
          <a:xfrm>
            <a:off x="2650073" y="4031736"/>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8" name="Google Shape;321;p32">
            <a:extLst>
              <a:ext uri="{FF2B5EF4-FFF2-40B4-BE49-F238E27FC236}">
                <a16:creationId xmlns:a16="http://schemas.microsoft.com/office/drawing/2014/main" id="{52EF555E-718D-EC48-B874-6FFE56624E12}"/>
              </a:ext>
            </a:extLst>
          </p:cNvPr>
          <p:cNvSpPr txBox="1"/>
          <p:nvPr/>
        </p:nvSpPr>
        <p:spPr>
          <a:xfrm>
            <a:off x="8718567" y="5680722"/>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9" name="Google Shape;322;p32">
            <a:extLst>
              <a:ext uri="{FF2B5EF4-FFF2-40B4-BE49-F238E27FC236}">
                <a16:creationId xmlns:a16="http://schemas.microsoft.com/office/drawing/2014/main" id="{7C6F7094-4BB9-AF4B-95E8-A4EF06F2BD75}"/>
              </a:ext>
            </a:extLst>
          </p:cNvPr>
          <p:cNvSpPr txBox="1"/>
          <p:nvPr/>
        </p:nvSpPr>
        <p:spPr>
          <a:xfrm>
            <a:off x="7588964" y="1825973"/>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Guess</a:t>
            </a:r>
            <a:endParaRPr sz="1800" b="1" i="0" u="none" strike="noStrike" cap="none">
              <a:solidFill>
                <a:srgbClr val="FF0000"/>
              </a:solidFill>
              <a:latin typeface="Arial"/>
              <a:ea typeface="Arial"/>
              <a:cs typeface="Arial"/>
              <a:sym typeface="Arial"/>
            </a:endParaRPr>
          </a:p>
        </p:txBody>
      </p:sp>
      <p:sp>
        <p:nvSpPr>
          <p:cNvPr id="10" name="Google Shape;323;p32">
            <a:extLst>
              <a:ext uri="{FF2B5EF4-FFF2-40B4-BE49-F238E27FC236}">
                <a16:creationId xmlns:a16="http://schemas.microsoft.com/office/drawing/2014/main" id="{F1039574-8A37-A241-BA8A-58AF2278A7EC}"/>
              </a:ext>
            </a:extLst>
          </p:cNvPr>
          <p:cNvSpPr txBox="1"/>
          <p:nvPr/>
        </p:nvSpPr>
        <p:spPr>
          <a:xfrm>
            <a:off x="10048538" y="2819400"/>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11" name="Google Shape;324;p32">
            <a:extLst>
              <a:ext uri="{FF2B5EF4-FFF2-40B4-BE49-F238E27FC236}">
                <a16:creationId xmlns:a16="http://schemas.microsoft.com/office/drawing/2014/main" id="{80153B05-AFC3-154B-9004-A22A904AE7E2}"/>
              </a:ext>
            </a:extLst>
          </p:cNvPr>
          <p:cNvSpPr txBox="1"/>
          <p:nvPr/>
        </p:nvSpPr>
        <p:spPr>
          <a:xfrm>
            <a:off x="5029207" y="2819400"/>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Guess</a:t>
            </a:r>
            <a:endParaRPr sz="1800" b="1" i="0" u="none" strike="noStrike" cap="none">
              <a:solidFill>
                <a:srgbClr val="FF0000"/>
              </a:solidFill>
              <a:latin typeface="Arial"/>
              <a:ea typeface="Arial"/>
              <a:cs typeface="Arial"/>
              <a:sym typeface="Arial"/>
            </a:endParaRPr>
          </a:p>
        </p:txBody>
      </p:sp>
      <p:sp>
        <p:nvSpPr>
          <p:cNvPr id="12" name="Google Shape;325;p32">
            <a:extLst>
              <a:ext uri="{FF2B5EF4-FFF2-40B4-BE49-F238E27FC236}">
                <a16:creationId xmlns:a16="http://schemas.microsoft.com/office/drawing/2014/main" id="{958C6EB6-B6DB-AF4E-A2F9-F30EEC164A22}"/>
              </a:ext>
            </a:extLst>
          </p:cNvPr>
          <p:cNvSpPr txBox="1"/>
          <p:nvPr/>
        </p:nvSpPr>
        <p:spPr>
          <a:xfrm>
            <a:off x="7459140" y="4247258"/>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0000"/>
                </a:solidFill>
                <a:latin typeface="Arial"/>
                <a:ea typeface="Arial"/>
                <a:cs typeface="Arial"/>
                <a:sym typeface="Arial"/>
              </a:rPr>
              <a:t>Guess</a:t>
            </a:r>
            <a:endParaRPr sz="1800" b="1" i="0" u="none" strike="noStrike" cap="none" dirty="0">
              <a:solidFill>
                <a:srgbClr val="FF0000"/>
              </a:solidFill>
              <a:latin typeface="Arial"/>
              <a:ea typeface="Arial"/>
              <a:cs typeface="Arial"/>
              <a:sym typeface="Arial"/>
            </a:endParaRPr>
          </a:p>
        </p:txBody>
      </p:sp>
      <p:sp>
        <p:nvSpPr>
          <p:cNvPr id="13" name="Google Shape;326;p32">
            <a:extLst>
              <a:ext uri="{FF2B5EF4-FFF2-40B4-BE49-F238E27FC236}">
                <a16:creationId xmlns:a16="http://schemas.microsoft.com/office/drawing/2014/main" id="{109E3AC7-9F1A-6A45-AB62-7061EA57AB52}"/>
              </a:ext>
            </a:extLst>
          </p:cNvPr>
          <p:cNvSpPr txBox="1"/>
          <p:nvPr/>
        </p:nvSpPr>
        <p:spPr>
          <a:xfrm>
            <a:off x="2487798" y="5707660"/>
            <a:ext cx="1882418"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Guess</a:t>
            </a:r>
            <a:endParaRPr sz="1800" b="1"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360493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A87DD-910A-E0EF-A9E5-DBCAB18EF604}"/>
              </a:ext>
            </a:extLst>
          </p:cNvPr>
          <p:cNvSpPr>
            <a:spLocks noGrp="1"/>
          </p:cNvSpPr>
          <p:nvPr>
            <p:ph type="title"/>
          </p:nvPr>
        </p:nvSpPr>
        <p:spPr/>
        <p:txBody>
          <a:bodyPr/>
          <a:lstStyle/>
          <a:p>
            <a:r>
              <a:rPr lang="en-CA" dirty="0"/>
              <a:t>What Does a Business Model Tell You?</a:t>
            </a:r>
          </a:p>
        </p:txBody>
      </p:sp>
      <p:sp>
        <p:nvSpPr>
          <p:cNvPr id="5" name="Content Placeholder 4">
            <a:extLst>
              <a:ext uri="{FF2B5EF4-FFF2-40B4-BE49-F238E27FC236}">
                <a16:creationId xmlns:a16="http://schemas.microsoft.com/office/drawing/2014/main" id="{91A90263-A11D-D9DD-65D7-CD8214D7A29E}"/>
              </a:ext>
            </a:extLst>
          </p:cNvPr>
          <p:cNvSpPr>
            <a:spLocks noGrp="1"/>
          </p:cNvSpPr>
          <p:nvPr>
            <p:ph idx="1"/>
          </p:nvPr>
        </p:nvSpPr>
        <p:spPr/>
        <p:txBody>
          <a:bodyPr/>
          <a:lstStyle/>
          <a:p>
            <a:r>
              <a:rPr lang="en-CA" dirty="0"/>
              <a:t>The story of how your business will deliver value to its customers </a:t>
            </a:r>
          </a:p>
          <a:p>
            <a:r>
              <a:rPr lang="en-CA" dirty="0"/>
              <a:t>A strategy on how your business will make money </a:t>
            </a:r>
          </a:p>
          <a:p>
            <a:r>
              <a:rPr lang="en-CA" dirty="0"/>
              <a:t>Answers the questions:</a:t>
            </a:r>
          </a:p>
          <a:p>
            <a:pPr lvl="1"/>
            <a:r>
              <a:rPr lang="en-CA" dirty="0"/>
              <a:t>Is my business viable?</a:t>
            </a:r>
          </a:p>
          <a:p>
            <a:pPr lvl="1"/>
            <a:r>
              <a:rPr lang="en-CA" dirty="0"/>
              <a:t>Is my business feasible?</a:t>
            </a:r>
          </a:p>
          <a:p>
            <a:pPr lvl="1"/>
            <a:r>
              <a:rPr lang="en-CA" dirty="0"/>
              <a:t>Is my business desirable?</a:t>
            </a:r>
          </a:p>
          <a:p>
            <a:endParaRPr lang="en-CA" dirty="0"/>
          </a:p>
        </p:txBody>
      </p:sp>
      <p:pic>
        <p:nvPicPr>
          <p:cNvPr id="3" name="Picture 2"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5CA875CF-BE47-D081-1292-BB317730E726}"/>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DB91D70B-BE0F-D2BD-6430-3396D09E4E71}"/>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521543B2-BBDC-D00A-60FF-F8AAB1E52494}"/>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807572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0A91-6C55-004C-8E3E-A1EBB25DF2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561D5E-E109-6B4A-AE9E-02989D5581C2}"/>
              </a:ext>
            </a:extLst>
          </p:cNvPr>
          <p:cNvSpPr>
            <a:spLocks noGrp="1"/>
          </p:cNvSpPr>
          <p:nvPr>
            <p:ph idx="1"/>
          </p:nvPr>
        </p:nvSpPr>
        <p:spPr/>
        <p:txBody>
          <a:bodyPr/>
          <a:lstStyle/>
          <a:p>
            <a:endParaRPr lang="en-US"/>
          </a:p>
        </p:txBody>
      </p:sp>
      <p:pic>
        <p:nvPicPr>
          <p:cNvPr id="4" name="Google Shape;139;g7c4edd6471_0_69">
            <a:extLst>
              <a:ext uri="{FF2B5EF4-FFF2-40B4-BE49-F238E27FC236}">
                <a16:creationId xmlns:a16="http://schemas.microsoft.com/office/drawing/2014/main" id="{8C395282-6E97-5044-AA3C-4754783B1773}"/>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87418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44CF6B-D446-1111-5902-99C1CA7B4B41}"/>
              </a:ext>
            </a:extLst>
          </p:cNvPr>
          <p:cNvSpPr>
            <a:spLocks noGrp="1"/>
          </p:cNvSpPr>
          <p:nvPr>
            <p:ph type="title"/>
          </p:nvPr>
        </p:nvSpPr>
        <p:spPr/>
        <p:txBody>
          <a:bodyPr/>
          <a:lstStyle/>
          <a:p>
            <a:r>
              <a:rPr lang="en-CA" dirty="0"/>
              <a:t>Business Model Canvas</a:t>
            </a:r>
          </a:p>
        </p:txBody>
      </p:sp>
      <p:sp>
        <p:nvSpPr>
          <p:cNvPr id="5" name="Text Placeholder 4">
            <a:extLst>
              <a:ext uri="{FF2B5EF4-FFF2-40B4-BE49-F238E27FC236}">
                <a16:creationId xmlns:a16="http://schemas.microsoft.com/office/drawing/2014/main" id="{52FC995B-3109-3427-FF4C-FF91F3F7D573}"/>
              </a:ext>
            </a:extLst>
          </p:cNvPr>
          <p:cNvSpPr>
            <a:spLocks noGrp="1"/>
          </p:cNvSpPr>
          <p:nvPr>
            <p:ph type="body" idx="1"/>
          </p:nvPr>
        </p:nvSpPr>
        <p:spPr/>
        <p:txBody>
          <a:bodyPr/>
          <a:lstStyle/>
          <a:p>
            <a:endParaRPr lang="en-CA"/>
          </a:p>
        </p:txBody>
      </p:sp>
      <p:pic>
        <p:nvPicPr>
          <p:cNvPr id="3" name="Picture 2"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CB4E8573-7086-A344-0F24-65F1FC8FC55A}"/>
              </a:ext>
            </a:extLst>
          </p:cNvPr>
          <p:cNvPicPr>
            <a:picLocks noChangeAspect="1"/>
          </p:cNvPicPr>
          <p:nvPr/>
        </p:nvPicPr>
        <p:blipFill>
          <a:blip r:embed="rId3"/>
          <a:stretch>
            <a:fillRect/>
          </a:stretch>
        </p:blipFill>
        <p:spPr>
          <a:xfrm>
            <a:off x="8496300" y="5915025"/>
            <a:ext cx="1771650" cy="1009650"/>
          </a:xfrm>
          <a:prstGeom prst="rect">
            <a:avLst/>
          </a:prstGeom>
        </p:spPr>
      </p:pic>
      <p:pic>
        <p:nvPicPr>
          <p:cNvPr id="7" name="Picture 6" descr="A colorful dots on a black background&#10;&#10;Description automatically generated">
            <a:extLst>
              <a:ext uri="{FF2B5EF4-FFF2-40B4-BE49-F238E27FC236}">
                <a16:creationId xmlns:a16="http://schemas.microsoft.com/office/drawing/2014/main" id="{B70E719A-CA2E-058F-7A4F-347122F9C7BC}"/>
              </a:ext>
            </a:extLst>
          </p:cNvPr>
          <p:cNvPicPr>
            <a:picLocks noChangeAspect="1"/>
          </p:cNvPicPr>
          <p:nvPr/>
        </p:nvPicPr>
        <p:blipFill>
          <a:blip r:embed="rId4"/>
          <a:stretch>
            <a:fillRect/>
          </a:stretch>
        </p:blipFill>
        <p:spPr>
          <a:xfrm>
            <a:off x="10344150" y="5915025"/>
            <a:ext cx="1781175" cy="1009650"/>
          </a:xfrm>
          <a:prstGeom prst="rect">
            <a:avLst/>
          </a:prstGeom>
        </p:spPr>
      </p:pic>
      <p:pic>
        <p:nvPicPr>
          <p:cNvPr id="9" name="Picture 8" descr="A black rectangle with different colored squares&#10;&#10;Description automatically generated">
            <a:extLst>
              <a:ext uri="{FF2B5EF4-FFF2-40B4-BE49-F238E27FC236}">
                <a16:creationId xmlns:a16="http://schemas.microsoft.com/office/drawing/2014/main" id="{B75D64EA-F71E-74AF-545B-40B3ADB851F5}"/>
              </a:ext>
            </a:extLst>
          </p:cNvPr>
          <p:cNvPicPr>
            <a:picLocks noChangeAspect="1"/>
          </p:cNvPicPr>
          <p:nvPr/>
        </p:nvPicPr>
        <p:blipFill>
          <a:blip r:embed="rId5"/>
          <a:stretch>
            <a:fillRect/>
          </a:stretch>
        </p:blipFill>
        <p:spPr>
          <a:xfrm>
            <a:off x="0" y="-95250"/>
            <a:ext cx="12201525" cy="695325"/>
          </a:xfrm>
          <a:prstGeom prst="rect">
            <a:avLst/>
          </a:prstGeom>
        </p:spPr>
      </p:pic>
    </p:spTree>
    <p:extLst>
      <p:ext uri="{BB962C8B-B14F-4D97-AF65-F5344CB8AC3E}">
        <p14:creationId xmlns:p14="http://schemas.microsoft.com/office/powerpoint/2010/main" val="310306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FE9D00-9A90-754D-BC67-15BCE8CBD328}"/>
              </a:ext>
            </a:extLst>
          </p:cNvPr>
          <p:cNvSpPr>
            <a:spLocks noGrp="1"/>
          </p:cNvSpPr>
          <p:nvPr>
            <p:ph type="title"/>
          </p:nvPr>
        </p:nvSpPr>
        <p:spPr/>
        <p:txBody>
          <a:bodyPr/>
          <a:lstStyle/>
          <a:p>
            <a:endParaRPr lang="en-US" dirty="0"/>
          </a:p>
        </p:txBody>
      </p:sp>
      <p:pic>
        <p:nvPicPr>
          <p:cNvPr id="2" name="Online Media 1" descr="Business Model Canvas Explained">
            <a:hlinkClick r:id="" action="ppaction://media"/>
            <a:extLst>
              <a:ext uri="{FF2B5EF4-FFF2-40B4-BE49-F238E27FC236}">
                <a16:creationId xmlns:a16="http://schemas.microsoft.com/office/drawing/2014/main" id="{311FFC1D-6F35-294E-BEBD-447199A648E6}"/>
              </a:ext>
            </a:extLst>
          </p:cNvPr>
          <p:cNvPicPr>
            <a:picLocks noGrp="1" noRot="1" noChangeAspect="1"/>
          </p:cNvPicPr>
          <p:nvPr>
            <p:ph idx="1"/>
            <a:videoFile r:link="rId1"/>
          </p:nvPr>
        </p:nvPicPr>
        <p:blipFill>
          <a:blip r:embed="rId4"/>
          <a:stretch>
            <a:fillRect/>
          </a:stretch>
        </p:blipFill>
        <p:spPr>
          <a:xfrm>
            <a:off x="952500" y="365125"/>
            <a:ext cx="10287000" cy="5811838"/>
          </a:xfrm>
          <a:prstGeom prst="rect">
            <a:avLst/>
          </a:prstGeom>
        </p:spPr>
      </p:pic>
    </p:spTree>
    <p:extLst>
      <p:ext uri="{BB962C8B-B14F-4D97-AF65-F5344CB8AC3E}">
        <p14:creationId xmlns:p14="http://schemas.microsoft.com/office/powerpoint/2010/main" val="24844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0A91-6C55-004C-8E3E-A1EBB25DF2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561D5E-E109-6B4A-AE9E-02989D5581C2}"/>
              </a:ext>
            </a:extLst>
          </p:cNvPr>
          <p:cNvSpPr>
            <a:spLocks noGrp="1"/>
          </p:cNvSpPr>
          <p:nvPr>
            <p:ph idx="1"/>
          </p:nvPr>
        </p:nvSpPr>
        <p:spPr/>
        <p:txBody>
          <a:bodyPr/>
          <a:lstStyle/>
          <a:p>
            <a:endParaRPr lang="en-US"/>
          </a:p>
        </p:txBody>
      </p:sp>
      <p:pic>
        <p:nvPicPr>
          <p:cNvPr id="4" name="Google Shape;139;g7c4edd6471_0_69">
            <a:extLst>
              <a:ext uri="{FF2B5EF4-FFF2-40B4-BE49-F238E27FC236}">
                <a16:creationId xmlns:a16="http://schemas.microsoft.com/office/drawing/2014/main" id="{8C395282-6E97-5044-AA3C-4754783B1773}"/>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8156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9;g7c4edd6471_0_69">
            <a:extLst>
              <a:ext uri="{FF2B5EF4-FFF2-40B4-BE49-F238E27FC236}">
                <a16:creationId xmlns:a16="http://schemas.microsoft.com/office/drawing/2014/main" id="{FF5A56A8-68FD-8A4C-836B-8EC5032EBC01}"/>
              </a:ext>
            </a:extLst>
          </p:cNvPr>
          <p:cNvPicPr preferRelativeResize="0"/>
          <p:nvPr/>
        </p:nvPicPr>
        <p:blipFill rotWithShape="1">
          <a:blip r:embed="rId3">
            <a:alphaModFix/>
          </a:blip>
          <a:srcRect/>
          <a:stretch/>
        </p:blipFill>
        <p:spPr>
          <a:xfrm>
            <a:off x="1629784" y="706388"/>
            <a:ext cx="8187401" cy="5445223"/>
          </a:xfrm>
          <a:prstGeom prst="rect">
            <a:avLst/>
          </a:prstGeom>
          <a:noFill/>
          <a:ln>
            <a:noFill/>
          </a:ln>
        </p:spPr>
      </p:pic>
      <p:sp>
        <p:nvSpPr>
          <p:cNvPr id="5" name="Google Shape;140;g7c4edd6471_0_69">
            <a:extLst>
              <a:ext uri="{FF2B5EF4-FFF2-40B4-BE49-F238E27FC236}">
                <a16:creationId xmlns:a16="http://schemas.microsoft.com/office/drawing/2014/main" id="{E7A353E6-BDA8-7A47-BBBE-2C2C8362652D}"/>
              </a:ext>
            </a:extLst>
          </p:cNvPr>
          <p:cNvSpPr txBox="1"/>
          <p:nvPr/>
        </p:nvSpPr>
        <p:spPr>
          <a:xfrm>
            <a:off x="1685685" y="1198652"/>
            <a:ext cx="3263100" cy="3450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FF0000"/>
                </a:solidFill>
                <a:latin typeface="Arial"/>
                <a:ea typeface="Arial"/>
                <a:cs typeface="Arial"/>
                <a:sym typeface="Arial"/>
              </a:rPr>
              <a:t>FEASIBILITY</a:t>
            </a:r>
            <a:endParaRPr sz="30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FF0000"/>
              </a:solidFill>
              <a:latin typeface="Arial"/>
              <a:ea typeface="Arial"/>
              <a:cs typeface="Arial"/>
              <a:sym typeface="Arial"/>
            </a:endParaRPr>
          </a:p>
        </p:txBody>
      </p:sp>
      <p:sp>
        <p:nvSpPr>
          <p:cNvPr id="6" name="Google Shape;141;g7c4edd6471_0_69">
            <a:extLst>
              <a:ext uri="{FF2B5EF4-FFF2-40B4-BE49-F238E27FC236}">
                <a16:creationId xmlns:a16="http://schemas.microsoft.com/office/drawing/2014/main" id="{25FA5890-070D-9A40-A854-134C5FF0D2B1}"/>
              </a:ext>
            </a:extLst>
          </p:cNvPr>
          <p:cNvSpPr txBox="1"/>
          <p:nvPr/>
        </p:nvSpPr>
        <p:spPr>
          <a:xfrm>
            <a:off x="4948785" y="1198652"/>
            <a:ext cx="4868400" cy="3450600"/>
          </a:xfrm>
          <a:prstGeom prst="rect">
            <a:avLst/>
          </a:prstGeom>
          <a:noFill/>
          <a:ln w="762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000FF"/>
                </a:solidFill>
                <a:latin typeface="Arial"/>
                <a:ea typeface="Arial"/>
                <a:cs typeface="Arial"/>
                <a:sym typeface="Arial"/>
              </a:rPr>
              <a:t>DESIRABILITY</a:t>
            </a:r>
            <a:endParaRPr sz="3000" b="1" i="0" u="none" strike="noStrike" cap="none" dirty="0">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FF0000"/>
              </a:solidFill>
              <a:latin typeface="Arial"/>
              <a:ea typeface="Arial"/>
              <a:cs typeface="Arial"/>
              <a:sym typeface="Arial"/>
            </a:endParaRPr>
          </a:p>
        </p:txBody>
      </p:sp>
      <p:sp>
        <p:nvSpPr>
          <p:cNvPr id="7" name="Google Shape;142;g7c4edd6471_0_69">
            <a:extLst>
              <a:ext uri="{FF2B5EF4-FFF2-40B4-BE49-F238E27FC236}">
                <a16:creationId xmlns:a16="http://schemas.microsoft.com/office/drawing/2014/main" id="{36EAF282-1D95-ED40-9593-DF6AFC9E7FEF}"/>
              </a:ext>
            </a:extLst>
          </p:cNvPr>
          <p:cNvSpPr txBox="1"/>
          <p:nvPr/>
        </p:nvSpPr>
        <p:spPr>
          <a:xfrm>
            <a:off x="1685685" y="4649252"/>
            <a:ext cx="8131500" cy="12351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accent4"/>
                </a:solidFill>
                <a:latin typeface="Arial"/>
                <a:ea typeface="Arial"/>
                <a:cs typeface="Arial"/>
                <a:sym typeface="Arial"/>
              </a:rPr>
              <a:t>VIABILITY</a:t>
            </a:r>
            <a:endParaRPr sz="3000" b="1" i="0" u="none" strike="noStrike" cap="none">
              <a:solidFill>
                <a:schemeClr val="accent4"/>
              </a:solidFill>
              <a:latin typeface="Arial"/>
              <a:ea typeface="Arial"/>
              <a:cs typeface="Arial"/>
              <a:sym typeface="Arial"/>
            </a:endParaRPr>
          </a:p>
        </p:txBody>
      </p:sp>
    </p:spTree>
    <p:extLst>
      <p:ext uri="{BB962C8B-B14F-4D97-AF65-F5344CB8AC3E}">
        <p14:creationId xmlns:p14="http://schemas.microsoft.com/office/powerpoint/2010/main" val="20964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9;g7c4edd6471_0_69">
            <a:extLst>
              <a:ext uri="{FF2B5EF4-FFF2-40B4-BE49-F238E27FC236}">
                <a16:creationId xmlns:a16="http://schemas.microsoft.com/office/drawing/2014/main" id="{FF5A56A8-68FD-8A4C-836B-8EC5032EBC01}"/>
              </a:ext>
            </a:extLst>
          </p:cNvPr>
          <p:cNvPicPr preferRelativeResize="0"/>
          <p:nvPr/>
        </p:nvPicPr>
        <p:blipFill rotWithShape="1">
          <a:blip r:embed="rId3">
            <a:alphaModFix/>
          </a:blip>
          <a:srcRect/>
          <a:stretch/>
        </p:blipFill>
        <p:spPr>
          <a:xfrm>
            <a:off x="1629784" y="706388"/>
            <a:ext cx="8187401" cy="5445223"/>
          </a:xfrm>
          <a:prstGeom prst="rect">
            <a:avLst/>
          </a:prstGeom>
          <a:noFill/>
          <a:ln>
            <a:noFill/>
          </a:ln>
        </p:spPr>
      </p:pic>
      <p:sp>
        <p:nvSpPr>
          <p:cNvPr id="5" name="Google Shape;140;g7c4edd6471_0_69">
            <a:extLst>
              <a:ext uri="{FF2B5EF4-FFF2-40B4-BE49-F238E27FC236}">
                <a16:creationId xmlns:a16="http://schemas.microsoft.com/office/drawing/2014/main" id="{E7A353E6-BDA8-7A47-BBBE-2C2C8362652D}"/>
              </a:ext>
            </a:extLst>
          </p:cNvPr>
          <p:cNvSpPr txBox="1"/>
          <p:nvPr/>
        </p:nvSpPr>
        <p:spPr>
          <a:xfrm>
            <a:off x="1685685" y="1198652"/>
            <a:ext cx="3263100" cy="3450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CA" sz="3000" b="1" i="0" u="none" strike="noStrike" cap="none" dirty="0">
                <a:solidFill>
                  <a:srgbClr val="FF0000"/>
                </a:solidFill>
                <a:latin typeface="Arial"/>
                <a:ea typeface="Arial"/>
                <a:cs typeface="Arial"/>
                <a:sym typeface="Arial"/>
              </a:rPr>
              <a:t>OPERATIONS</a:t>
            </a:r>
            <a:endParaRPr sz="30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FF0000"/>
              </a:solidFill>
              <a:latin typeface="Arial"/>
              <a:ea typeface="Arial"/>
              <a:cs typeface="Arial"/>
              <a:sym typeface="Arial"/>
            </a:endParaRPr>
          </a:p>
        </p:txBody>
      </p:sp>
      <p:sp>
        <p:nvSpPr>
          <p:cNvPr id="6" name="Google Shape;141;g7c4edd6471_0_69">
            <a:extLst>
              <a:ext uri="{FF2B5EF4-FFF2-40B4-BE49-F238E27FC236}">
                <a16:creationId xmlns:a16="http://schemas.microsoft.com/office/drawing/2014/main" id="{25FA5890-070D-9A40-A854-134C5FF0D2B1}"/>
              </a:ext>
            </a:extLst>
          </p:cNvPr>
          <p:cNvSpPr txBox="1"/>
          <p:nvPr/>
        </p:nvSpPr>
        <p:spPr>
          <a:xfrm>
            <a:off x="4948785" y="1198652"/>
            <a:ext cx="4868400" cy="3450600"/>
          </a:xfrm>
          <a:prstGeom prst="rect">
            <a:avLst/>
          </a:prstGeom>
          <a:noFill/>
          <a:ln w="762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CA" sz="3000" b="1" i="0" u="none" strike="noStrike" cap="none" dirty="0">
                <a:solidFill>
                  <a:srgbClr val="0000FF"/>
                </a:solidFill>
                <a:latin typeface="Arial"/>
                <a:ea typeface="Arial"/>
                <a:cs typeface="Arial"/>
                <a:sym typeface="Arial"/>
              </a:rPr>
              <a:t>MARKETING</a:t>
            </a:r>
            <a:endParaRPr sz="3000" b="1" i="0" u="none" strike="noStrike" cap="none" dirty="0">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FF0000"/>
              </a:solidFill>
              <a:latin typeface="Arial"/>
              <a:ea typeface="Arial"/>
              <a:cs typeface="Arial"/>
              <a:sym typeface="Arial"/>
            </a:endParaRPr>
          </a:p>
        </p:txBody>
      </p:sp>
      <p:sp>
        <p:nvSpPr>
          <p:cNvPr id="7" name="Google Shape;142;g7c4edd6471_0_69">
            <a:extLst>
              <a:ext uri="{FF2B5EF4-FFF2-40B4-BE49-F238E27FC236}">
                <a16:creationId xmlns:a16="http://schemas.microsoft.com/office/drawing/2014/main" id="{36EAF282-1D95-ED40-9593-DF6AFC9E7FEF}"/>
              </a:ext>
            </a:extLst>
          </p:cNvPr>
          <p:cNvSpPr txBox="1"/>
          <p:nvPr/>
        </p:nvSpPr>
        <p:spPr>
          <a:xfrm>
            <a:off x="1685685" y="4649252"/>
            <a:ext cx="8131500" cy="12351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chemeClr val="accent4"/>
                </a:solidFill>
                <a:latin typeface="Arial"/>
                <a:ea typeface="Arial"/>
                <a:cs typeface="Arial"/>
                <a:sym typeface="Arial"/>
              </a:rPr>
              <a:t>FINANCE</a:t>
            </a:r>
            <a:endParaRPr sz="3000" b="1" i="0" u="none" strike="noStrike" cap="none" dirty="0">
              <a:solidFill>
                <a:schemeClr val="accent4"/>
              </a:solidFill>
              <a:latin typeface="Arial"/>
              <a:ea typeface="Arial"/>
              <a:cs typeface="Arial"/>
              <a:sym typeface="Arial"/>
            </a:endParaRPr>
          </a:p>
        </p:txBody>
      </p:sp>
    </p:spTree>
    <p:extLst>
      <p:ext uri="{BB962C8B-B14F-4D97-AF65-F5344CB8AC3E}">
        <p14:creationId xmlns:p14="http://schemas.microsoft.com/office/powerpoint/2010/main" val="12212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g7c4edd6471_0_69">
            <a:extLst>
              <a:ext uri="{FF2B5EF4-FFF2-40B4-BE49-F238E27FC236}">
                <a16:creationId xmlns:a16="http://schemas.microsoft.com/office/drawing/2014/main" id="{D894C150-B0B3-3748-983D-02EA4FCDFC79}"/>
              </a:ext>
            </a:extLst>
          </p:cNvPr>
          <p:cNvPicPr preferRelativeResize="0"/>
          <p:nvPr/>
        </p:nvPicPr>
        <p:blipFill rotWithShape="1">
          <a:blip r:embed="rId3">
            <a:alphaModFix/>
          </a:blip>
          <a:srcRect/>
          <a:stretch/>
        </p:blipFill>
        <p:spPr>
          <a:xfrm>
            <a:off x="838200" y="1810300"/>
            <a:ext cx="6944590" cy="4682575"/>
          </a:xfrm>
          <a:prstGeom prst="rect">
            <a:avLst/>
          </a:prstGeom>
          <a:noFill/>
          <a:ln>
            <a:noFill/>
          </a:ln>
        </p:spPr>
      </p:pic>
      <p:sp>
        <p:nvSpPr>
          <p:cNvPr id="3" name="Title 2">
            <a:extLst>
              <a:ext uri="{FF2B5EF4-FFF2-40B4-BE49-F238E27FC236}">
                <a16:creationId xmlns:a16="http://schemas.microsoft.com/office/drawing/2014/main" id="{04642D3E-72CE-1C45-82D6-2FDFB6ED08A9}"/>
              </a:ext>
            </a:extLst>
          </p:cNvPr>
          <p:cNvSpPr>
            <a:spLocks noGrp="1"/>
          </p:cNvSpPr>
          <p:nvPr>
            <p:ph type="title"/>
          </p:nvPr>
        </p:nvSpPr>
        <p:spPr/>
        <p:txBody>
          <a:bodyPr/>
          <a:lstStyle/>
          <a:p>
            <a:r>
              <a:rPr lang="en-US" dirty="0"/>
              <a:t>The Business Model Canvas</a:t>
            </a:r>
          </a:p>
        </p:txBody>
      </p:sp>
      <p:sp>
        <p:nvSpPr>
          <p:cNvPr id="5" name="TextBox 4">
            <a:extLst>
              <a:ext uri="{FF2B5EF4-FFF2-40B4-BE49-F238E27FC236}">
                <a16:creationId xmlns:a16="http://schemas.microsoft.com/office/drawing/2014/main" id="{95AFF249-33E3-2B46-999C-EC351A129A22}"/>
              </a:ext>
            </a:extLst>
          </p:cNvPr>
          <p:cNvSpPr txBox="1"/>
          <p:nvPr/>
        </p:nvSpPr>
        <p:spPr>
          <a:xfrm>
            <a:off x="8229601" y="3429000"/>
            <a:ext cx="3672590" cy="646331"/>
          </a:xfrm>
          <a:prstGeom prst="rect">
            <a:avLst/>
          </a:prstGeom>
          <a:noFill/>
        </p:spPr>
        <p:txBody>
          <a:bodyPr wrap="square" lIns="91440" tIns="45720" rIns="91440" bIns="45720" rtlCol="0" anchor="t">
            <a:spAutoFit/>
          </a:bodyPr>
          <a:lstStyle/>
          <a:p>
            <a:r>
              <a:rPr lang="en-US" dirty="0"/>
              <a:t>How a business creates value </a:t>
            </a:r>
          </a:p>
          <a:p>
            <a:r>
              <a:rPr lang="en-US" dirty="0"/>
              <a:t>by delivering a product or service</a:t>
            </a:r>
            <a:endParaRPr lang="en-US" dirty="0">
              <a:ea typeface="Calibri"/>
              <a:cs typeface="Calibri"/>
            </a:endParaRPr>
          </a:p>
        </p:txBody>
      </p:sp>
      <p:pic>
        <p:nvPicPr>
          <p:cNvPr id="6" name="Picture 5" descr="A blue circle with a white circle with a white circle with a white circle with a white circle with a white circle with a white circle with a white circle with a white circle with a white circle&#10;&#10;Description automatically generated">
            <a:extLst>
              <a:ext uri="{FF2B5EF4-FFF2-40B4-BE49-F238E27FC236}">
                <a16:creationId xmlns:a16="http://schemas.microsoft.com/office/drawing/2014/main" id="{398E1AC9-001B-882D-E975-CC19600D6A9A}"/>
              </a:ext>
            </a:extLst>
          </p:cNvPr>
          <p:cNvPicPr>
            <a:picLocks noChangeAspect="1"/>
          </p:cNvPicPr>
          <p:nvPr/>
        </p:nvPicPr>
        <p:blipFill>
          <a:blip r:embed="rId4"/>
          <a:stretch>
            <a:fillRect/>
          </a:stretch>
        </p:blipFill>
        <p:spPr>
          <a:xfrm>
            <a:off x="8496300" y="5915025"/>
            <a:ext cx="1771650" cy="1009650"/>
          </a:xfrm>
          <a:prstGeom prst="rect">
            <a:avLst/>
          </a:prstGeom>
        </p:spPr>
      </p:pic>
      <p:pic>
        <p:nvPicPr>
          <p:cNvPr id="8" name="Picture 7" descr="A colorful dots on a black background&#10;&#10;Description automatically generated">
            <a:extLst>
              <a:ext uri="{FF2B5EF4-FFF2-40B4-BE49-F238E27FC236}">
                <a16:creationId xmlns:a16="http://schemas.microsoft.com/office/drawing/2014/main" id="{6CBD561D-359F-8DE2-C222-81837F67807B}"/>
              </a:ext>
            </a:extLst>
          </p:cNvPr>
          <p:cNvPicPr>
            <a:picLocks noChangeAspect="1"/>
          </p:cNvPicPr>
          <p:nvPr/>
        </p:nvPicPr>
        <p:blipFill>
          <a:blip r:embed="rId5"/>
          <a:stretch>
            <a:fillRect/>
          </a:stretch>
        </p:blipFill>
        <p:spPr>
          <a:xfrm>
            <a:off x="10344150" y="5915025"/>
            <a:ext cx="1781175" cy="1009650"/>
          </a:xfrm>
          <a:prstGeom prst="rect">
            <a:avLst/>
          </a:prstGeom>
        </p:spPr>
      </p:pic>
      <p:pic>
        <p:nvPicPr>
          <p:cNvPr id="10" name="Picture 9" descr="A black rectangle with different colored squares&#10;&#10;Description automatically generated">
            <a:extLst>
              <a:ext uri="{FF2B5EF4-FFF2-40B4-BE49-F238E27FC236}">
                <a16:creationId xmlns:a16="http://schemas.microsoft.com/office/drawing/2014/main" id="{EBE46B6D-3A6C-3DF1-288A-AB7878140DC4}"/>
              </a:ext>
            </a:extLst>
          </p:cNvPr>
          <p:cNvPicPr>
            <a:picLocks noChangeAspect="1"/>
          </p:cNvPicPr>
          <p:nvPr/>
        </p:nvPicPr>
        <p:blipFill>
          <a:blip r:embed="rId6"/>
          <a:stretch>
            <a:fillRect/>
          </a:stretch>
        </p:blipFill>
        <p:spPr>
          <a:xfrm>
            <a:off x="0" y="-95250"/>
            <a:ext cx="12201525" cy="695325"/>
          </a:xfrm>
          <a:prstGeom prst="rect">
            <a:avLst/>
          </a:prstGeom>
        </p:spPr>
      </p:pic>
    </p:spTree>
    <p:extLst>
      <p:ext uri="{BB962C8B-B14F-4D97-AF65-F5344CB8AC3E}">
        <p14:creationId xmlns:p14="http://schemas.microsoft.com/office/powerpoint/2010/main" val="262141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92440FEA398489B23155540831BDC" ma:contentTypeVersion="13" ma:contentTypeDescription="Create a new document." ma:contentTypeScope="" ma:versionID="1c98fdeb8e01d6a69759a63e48fc1891">
  <xsd:schema xmlns:xsd="http://www.w3.org/2001/XMLSchema" xmlns:xs="http://www.w3.org/2001/XMLSchema" xmlns:p="http://schemas.microsoft.com/office/2006/metadata/properties" xmlns:ns2="bdb86f4f-6c5b-4295-8f65-24d8806f0c45" xmlns:ns3="249bb8df-eaa4-4677-990c-878ce04ace22" targetNamespace="http://schemas.microsoft.com/office/2006/metadata/properties" ma:root="true" ma:fieldsID="5a36f5a3eccf30529f2b271a51324bf8" ns2:_="" ns3:_="">
    <xsd:import namespace="bdb86f4f-6c5b-4295-8f65-24d8806f0c45"/>
    <xsd:import namespace="249bb8df-eaa4-4677-990c-878ce04ace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ObjectDetectorVersion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b86f4f-6c5b-4295-8f65-24d8806f0c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489762-de54-417b-aa3d-8bc484f7f1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bb8df-eaa4-4677-990c-878ce04ace2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1cade31-6701-41fa-9029-9187443b8a19}" ma:internalName="TaxCatchAll" ma:showField="CatchAllData" ma:web="249bb8df-eaa4-4677-990c-878ce04ace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b86f4f-6c5b-4295-8f65-24d8806f0c45">
      <Terms xmlns="http://schemas.microsoft.com/office/infopath/2007/PartnerControls"/>
    </lcf76f155ced4ddcb4097134ff3c332f>
    <TaxCatchAll xmlns="249bb8df-eaa4-4677-990c-878ce04ace22" xsi:nil="true"/>
  </documentManagement>
</p:properties>
</file>

<file path=customXml/itemProps1.xml><?xml version="1.0" encoding="utf-8"?>
<ds:datastoreItem xmlns:ds="http://schemas.openxmlformats.org/officeDocument/2006/customXml" ds:itemID="{13E8B6B6-561B-4792-B11C-BC9154792EC1}"/>
</file>

<file path=customXml/itemProps2.xml><?xml version="1.0" encoding="utf-8"?>
<ds:datastoreItem xmlns:ds="http://schemas.openxmlformats.org/officeDocument/2006/customXml" ds:itemID="{089EF219-EBE3-4DD3-95DB-9A80149A98FF}"/>
</file>

<file path=customXml/itemProps3.xml><?xml version="1.0" encoding="utf-8"?>
<ds:datastoreItem xmlns:ds="http://schemas.openxmlformats.org/officeDocument/2006/customXml" ds:itemID="{8BB7C493-808E-48EE-B45A-350BC792ACEC}"/>
</file>

<file path=docProps/app.xml><?xml version="1.0" encoding="utf-8"?>
<Properties xmlns="http://schemas.openxmlformats.org/officeDocument/2006/extended-properties" xmlns:vt="http://schemas.openxmlformats.org/officeDocument/2006/docPropsVTypes">
  <TotalTime>2702</TotalTime>
  <Words>3454</Words>
  <Application>Microsoft Office PowerPoint</Application>
  <PresentationFormat>Widescreen</PresentationFormat>
  <Paragraphs>400</Paragraphs>
  <Slides>30</Slides>
  <Notes>28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Calibri Light</vt:lpstr>
      <vt:lpstr>Office Theme</vt:lpstr>
      <vt:lpstr>Business Model 101</vt:lpstr>
      <vt:lpstr>Business Model: A business model describes the rationale of how an organization creates, delivers, and captures value. </vt:lpstr>
      <vt:lpstr>What Does a Business Model Tell You?</vt:lpstr>
      <vt:lpstr>Business Model Canvas</vt:lpstr>
      <vt:lpstr>PowerPoint Presentation</vt:lpstr>
      <vt:lpstr>PowerPoint Presentation</vt:lpstr>
      <vt:lpstr>PowerPoint Presentation</vt:lpstr>
      <vt:lpstr>PowerPoint Presentation</vt:lpstr>
      <vt:lpstr>The Business Model Canvas</vt:lpstr>
      <vt:lpstr>Customer Segment</vt:lpstr>
      <vt:lpstr>Customer Segments</vt:lpstr>
      <vt:lpstr>Value Proposition</vt:lpstr>
      <vt:lpstr>Understanding Your Value Proposition</vt:lpstr>
      <vt:lpstr>Product Market Fit</vt:lpstr>
      <vt:lpstr>Channels</vt:lpstr>
      <vt:lpstr>Channels</vt:lpstr>
      <vt:lpstr>PowerPoint Presentation</vt:lpstr>
      <vt:lpstr>Customer Relationships</vt:lpstr>
      <vt:lpstr>Customer Relationships</vt:lpstr>
      <vt:lpstr>Revenue Streams</vt:lpstr>
      <vt:lpstr>Revenue Streams</vt:lpstr>
      <vt:lpstr>Example 1: Barbie</vt:lpstr>
      <vt:lpstr>Example 2: Coaching for University Students</vt:lpstr>
      <vt:lpstr>Key Resources</vt:lpstr>
      <vt:lpstr>Key Activities</vt:lpstr>
      <vt:lpstr>Key Partners</vt:lpstr>
      <vt:lpstr>Cost Structure</vt:lpstr>
      <vt:lpstr>Types of Costs</vt:lpstr>
      <vt:lpstr>PowerPoint Presentation</vt:lpstr>
      <vt:lpstr>PowerPoint Presentation</vt:lpstr>
    </vt:vector>
  </TitlesOfParts>
  <Company>Universite d'Ottawa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RevUp Circuit Week 4</dc:title>
  <dc:creator>Kathleen Kemp</dc:creator>
  <cp:lastModifiedBy>Kathleen Kemp</cp:lastModifiedBy>
  <cp:revision>79</cp:revision>
  <dcterms:created xsi:type="dcterms:W3CDTF">2024-01-25T15:27:12Z</dcterms:created>
  <dcterms:modified xsi:type="dcterms:W3CDTF">2025-02-08T14:06:35Z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0x01010067E92440FEA398489B23155540831BDC</vt:lpwstr>
  </property>
</Properties>
</file>