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1.xml" ContentType="application/vnd.openxmlformats-officedocument.presentationml.notesSlide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notesSlides/notesSlide2.xml" ContentType="application/vnd.openxmlformats-officedocument.presentationml.notesSlide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91" r:id="rId2"/>
    <p:sldId id="278" r:id="rId3"/>
    <p:sldId id="289" r:id="rId4"/>
    <p:sldId id="286" r:id="rId5"/>
    <p:sldId id="299" r:id="rId6"/>
    <p:sldId id="293" r:id="rId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1961" autoAdjust="0"/>
  </p:normalViewPr>
  <p:slideViewPr>
    <p:cSldViewPr snapToGrid="0">
      <p:cViewPr varScale="1">
        <p:scale>
          <a:sx n="90" d="100"/>
          <a:sy n="90" d="100"/>
        </p:scale>
        <p:origin x="13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173CBC-C2D6-4D96-87AA-23EC47110158}" type="datetimeFigureOut">
              <a:rPr lang="fr-CA" smtClean="0"/>
              <a:t>2025-03-30</a:t>
            </a:fld>
            <a:endParaRPr lang="fr-CA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A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6EB437-CF94-4503-9719-FB9B98AE8129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5651813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68DA806-E4ED-4C14-AEDB-9ECD11BC58F2}" type="slidenum">
              <a:rPr kumimoji="0" lang="fr-C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fr-CA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935300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BDB125-5C7C-3DBB-5A01-55F764A1FC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D8429CD-1E2B-A0D4-1B76-81A6503BEDC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FF4A1F-090D-D48E-3C6E-95A52C41A07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7AC571-A22B-BD43-2D02-C3B56AA3976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68DA806-E4ED-4C14-AEDB-9ECD11BC58F2}" type="slidenum">
              <a:rPr kumimoji="0" lang="fr-C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fr-CA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697447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636B87-15F0-ECB9-010B-068E709BD5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44A55F0-716F-6227-44F8-A14ABB5FAD3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40760B8-E662-F90D-BE64-2A83597FAAA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C0311A-85FF-840F-AE57-94207E235AA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68DA806-E4ED-4C14-AEDB-9ECD11BC58F2}" type="slidenum">
              <a:rPr kumimoji="0" lang="fr-C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fr-CA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791950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r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6F065-E0C7-4BE6-A706-5979A42BF979}" type="datetimeFigureOut">
              <a:rPr lang="fr-CA" smtClean="0"/>
              <a:t>2025-03-30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AF51-27DA-4255-8927-B0F5199008A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590175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fr-CA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6F065-E0C7-4BE6-A706-5979A42BF979}" type="datetimeFigureOut">
              <a:rPr lang="fr-CA" smtClean="0"/>
              <a:t>2025-03-30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AF51-27DA-4255-8927-B0F5199008A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947070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  <a:endParaRPr lang="fr-CA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6F065-E0C7-4BE6-A706-5979A42BF979}" type="datetimeFigureOut">
              <a:rPr lang="fr-CA" smtClean="0"/>
              <a:t>2025-03-30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AF51-27DA-4255-8927-B0F5199008A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629200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fr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6F065-E0C7-4BE6-A706-5979A42BF979}" type="datetimeFigureOut">
              <a:rPr lang="fr-CA" smtClean="0"/>
              <a:t>2025-03-30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AF51-27DA-4255-8927-B0F5199008A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687569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  <a:endParaRPr lang="fr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6F065-E0C7-4BE6-A706-5979A42BF979}" type="datetimeFigureOut">
              <a:rPr lang="fr-CA" smtClean="0"/>
              <a:t>2025-03-30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AF51-27DA-4255-8927-B0F5199008A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976577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fr-CA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6F065-E0C7-4BE6-A706-5979A42BF979}" type="datetimeFigureOut">
              <a:rPr lang="fr-CA" smtClean="0"/>
              <a:t>2025-03-30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AF51-27DA-4255-8927-B0F5199008A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9427841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fr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6F065-E0C7-4BE6-A706-5979A42BF979}" type="datetimeFigureOut">
              <a:rPr lang="fr-CA" smtClean="0"/>
              <a:t>2025-03-30</a:t>
            </a:fld>
            <a:endParaRPr lang="fr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AF51-27DA-4255-8927-B0F5199008A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591494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fr-CA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6F065-E0C7-4BE6-A706-5979A42BF979}" type="datetimeFigureOut">
              <a:rPr lang="fr-CA" smtClean="0"/>
              <a:t>2025-03-30</a:t>
            </a:fld>
            <a:endParaRPr lang="fr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AF51-27DA-4255-8927-B0F5199008A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96866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6F065-E0C7-4BE6-A706-5979A42BF979}" type="datetimeFigureOut">
              <a:rPr lang="fr-CA" smtClean="0"/>
              <a:t>2025-03-30</a:t>
            </a:fld>
            <a:endParaRPr lang="fr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AF51-27DA-4255-8927-B0F5199008A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2742166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6F065-E0C7-4BE6-A706-5979A42BF979}" type="datetimeFigureOut">
              <a:rPr lang="fr-CA" smtClean="0"/>
              <a:t>2025-03-30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AF51-27DA-4255-8927-B0F5199008A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4810118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6F065-E0C7-4BE6-A706-5979A42BF979}" type="datetimeFigureOut">
              <a:rPr lang="fr-CA" smtClean="0"/>
              <a:t>2025-03-30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9AF51-27DA-4255-8927-B0F5199008A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843651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fr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r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86F065-E0C7-4BE6-A706-5979A42BF979}" type="datetimeFigureOut">
              <a:rPr lang="fr-CA" smtClean="0"/>
              <a:t>2025-03-30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89AF51-27DA-4255-8927-B0F5199008A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32043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3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5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4" Type="http://schemas.openxmlformats.org/officeDocument/2006/relationships/notesSlide" Target="../notesSlides/notesSlid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4" Type="http://schemas.openxmlformats.org/officeDocument/2006/relationships/notesSlide" Target="../notesSlides/notesSlid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4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3">
                <a:lumMod val="60000"/>
                <a:lumOff val="40000"/>
              </a:schemeClr>
            </a:gs>
            <a:gs pos="0">
              <a:schemeClr val="bg1"/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ED5AF27-3DE0-2DD9-B659-10594F0E63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2F09150-E831-911A-0F03-78A0C6760D67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433392" y="288930"/>
            <a:ext cx="9940186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prstClr val="black"/>
                </a:solidFill>
              </a:rPr>
              <a:t>Who are the entrepreneurs? Where do they come from?</a:t>
            </a:r>
          </a:p>
          <a:p>
            <a:endParaRPr lang="en-US" sz="4000" dirty="0">
              <a:solidFill>
                <a:prstClr val="black"/>
              </a:solidFill>
            </a:endParaRPr>
          </a:p>
          <a:p>
            <a:r>
              <a:rPr lang="en-US" sz="4000" dirty="0">
                <a:solidFill>
                  <a:prstClr val="black"/>
                </a:solidFill>
              </a:rPr>
              <a:t>Are they necessarily:</a:t>
            </a:r>
          </a:p>
          <a:p>
            <a:r>
              <a:rPr lang="en-US" sz="4000" dirty="0">
                <a:solidFill>
                  <a:prstClr val="black"/>
                </a:solidFill>
              </a:rPr>
              <a:t>• Accountants?</a:t>
            </a:r>
          </a:p>
          <a:p>
            <a:r>
              <a:rPr lang="en-US" sz="4000" dirty="0">
                <a:solidFill>
                  <a:prstClr val="black"/>
                </a:solidFill>
              </a:rPr>
              <a:t>• Managers?</a:t>
            </a:r>
          </a:p>
          <a:p>
            <a:r>
              <a:rPr lang="en-US" sz="4000" dirty="0">
                <a:solidFill>
                  <a:prstClr val="black"/>
                </a:solidFill>
              </a:rPr>
              <a:t>• Sales agents?</a:t>
            </a:r>
          </a:p>
          <a:p>
            <a:endParaRPr lang="en-US" sz="4000" dirty="0">
              <a:solidFill>
                <a:prstClr val="black"/>
              </a:solidFill>
            </a:endParaRPr>
          </a:p>
          <a:p>
            <a:r>
              <a:rPr lang="en-US" sz="4000" dirty="0">
                <a:solidFill>
                  <a:prstClr val="black"/>
                </a:solidFill>
              </a:rPr>
              <a:t>Are they distinct figures in the business world?</a:t>
            </a:r>
            <a:endParaRPr lang="fr-CA" sz="40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2780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3">
                <a:lumMod val="60000"/>
                <a:lumOff val="40000"/>
              </a:schemeClr>
            </a:gs>
            <a:gs pos="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>
            <p:custDataLst>
              <p:tags r:id="rId1"/>
            </p:custDataLst>
          </p:nvPr>
        </p:nvSpPr>
        <p:spPr>
          <a:xfrm>
            <a:off x="457199" y="947100"/>
            <a:ext cx="979714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  <a:defRPr/>
            </a:pPr>
            <a:r>
              <a:rPr lang="en-US" sz="3200" dirty="0"/>
              <a:t>The entrepreneur is an innovator or developer who knows how to recognize feasible opportunities and convert them into marketable ideas. </a:t>
            </a:r>
          </a:p>
          <a:p>
            <a:pPr marL="342900" lvl="0" indent="-342900">
              <a:buFont typeface="Arial" panose="020B0604020202020204" pitchFamily="34" charset="0"/>
              <a:buChar char="•"/>
              <a:defRPr/>
            </a:pPr>
            <a:r>
              <a:rPr lang="en-US" sz="3200" dirty="0"/>
              <a:t>The entrepreneur adds value through their time, efforts, money, or skills. They make decisions about actions requiring the use of resources that are efficient enough to add value (Filion, 2021). </a:t>
            </a:r>
          </a:p>
          <a:p>
            <a:pPr marL="342900" lvl="0" indent="-342900">
              <a:buFont typeface="Arial" panose="020B0604020202020204" pitchFamily="34" charset="0"/>
              <a:buChar char="•"/>
              <a:defRPr/>
            </a:pPr>
            <a:r>
              <a:rPr lang="en-US" sz="3200" dirty="0"/>
              <a:t>The entrepreneur is active in competitive markets to implement their ideas (Kuratko, 2016).</a:t>
            </a:r>
            <a:endParaRPr kumimoji="0" lang="fr-CA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uLnTx/>
              <a:uFillTx/>
              <a:ea typeface="+mn-ea"/>
              <a:cs typeface="+mn-cs"/>
            </a:endParaRPr>
          </a:p>
        </p:txBody>
      </p:sp>
      <p:sp>
        <p:nvSpPr>
          <p:cNvPr id="3" name="TextBox 2"/>
          <p:cNvSpPr txBox="1"/>
          <p:nvPr>
            <p:custDataLst>
              <p:tags r:id="rId2"/>
            </p:custDataLst>
          </p:nvPr>
        </p:nvSpPr>
        <p:spPr>
          <a:xfrm>
            <a:off x="457199" y="259141"/>
            <a:ext cx="1027192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A" sz="4400" dirty="0" err="1"/>
              <a:t>Definitions</a:t>
            </a:r>
            <a:r>
              <a:rPr lang="fr-CA" sz="4400" dirty="0"/>
              <a:t> of the entrepreneur</a:t>
            </a:r>
            <a:endParaRPr kumimoji="0" lang="fr-CA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uLnTx/>
              <a:uFillTx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99719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3">
                <a:lumMod val="60000"/>
                <a:lumOff val="40000"/>
              </a:schemeClr>
            </a:gs>
            <a:gs pos="0">
              <a:schemeClr val="bg1"/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1D71388-37AB-F271-9078-4D8FD46281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1"/>
          <p:cNvSpPr txBox="1"/>
          <p:nvPr>
            <p:custDataLst>
              <p:tags r:id="rId1"/>
            </p:custDataLst>
          </p:nvPr>
        </p:nvSpPr>
        <p:spPr>
          <a:xfrm>
            <a:off x="315789" y="1253456"/>
            <a:ext cx="1098662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4000" dirty="0"/>
              <a:t>Ensure the realization of a good or service 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4000" dirty="0"/>
              <a:t>Connect individuals and assets, through contractual or other arrangements, to form businesses. 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4000" dirty="0"/>
              <a:t>Rethink business activities and develop new products. 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4000" dirty="0"/>
              <a:t>Link (potential) producers with consumers.</a:t>
            </a:r>
            <a:endParaRPr kumimoji="0" lang="fr-CA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uLnTx/>
              <a:uFillTx/>
            </a:endParaRPr>
          </a:p>
        </p:txBody>
      </p:sp>
      <p:sp>
        <p:nvSpPr>
          <p:cNvPr id="5" name="TextBox 2"/>
          <p:cNvSpPr txBox="1"/>
          <p:nvPr>
            <p:custDataLst>
              <p:tags r:id="rId2"/>
            </p:custDataLst>
          </p:nvPr>
        </p:nvSpPr>
        <p:spPr>
          <a:xfrm>
            <a:off x="235778" y="366996"/>
            <a:ext cx="762806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A" sz="4400" dirty="0" err="1"/>
              <a:t>Activities</a:t>
            </a:r>
            <a:r>
              <a:rPr lang="fr-CA" sz="4400" dirty="0"/>
              <a:t> of the entrepreneur</a:t>
            </a:r>
            <a:endParaRPr kumimoji="0" lang="fr-CA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uLnTx/>
              <a:uFillTx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26377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3">
                <a:lumMod val="60000"/>
                <a:lumOff val="40000"/>
              </a:schemeClr>
            </a:gs>
            <a:gs pos="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>
            <p:custDataLst>
              <p:tags r:id="rId1"/>
            </p:custDataLst>
          </p:nvPr>
        </p:nvSpPr>
        <p:spPr>
          <a:xfrm>
            <a:off x="372940" y="1399653"/>
            <a:ext cx="1059986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800" dirty="0"/>
              <a:t>Entrepreneurs are those who innovate, organize, manage, and take risks to systematically address business problems and seize opportunities.</a:t>
            </a:r>
            <a:endParaRPr kumimoji="0" lang="fr-CA" sz="4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uLnTx/>
              <a:uFillTx/>
              <a:ea typeface="+mn-ea"/>
              <a:cs typeface="+mn-cs"/>
            </a:endParaRPr>
          </a:p>
        </p:txBody>
      </p:sp>
      <p:sp>
        <p:nvSpPr>
          <p:cNvPr id="3" name="TextBox 2"/>
          <p:cNvSpPr txBox="1"/>
          <p:nvPr>
            <p:custDataLst>
              <p:tags r:id="rId2"/>
            </p:custDataLst>
          </p:nvPr>
        </p:nvSpPr>
        <p:spPr>
          <a:xfrm>
            <a:off x="372940" y="549311"/>
            <a:ext cx="718680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A" sz="6000" dirty="0" err="1"/>
              <a:t>Summary</a:t>
            </a:r>
            <a:r>
              <a:rPr lang="fr-CA" sz="6000" dirty="0"/>
              <a:t> </a:t>
            </a:r>
            <a:r>
              <a:rPr lang="fr-CA" sz="6000" dirty="0" err="1"/>
              <a:t>definition</a:t>
            </a:r>
            <a:endParaRPr kumimoji="0" lang="fr-CA" sz="6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uLnTx/>
              <a:uFillTx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849362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3">
                <a:lumMod val="60000"/>
                <a:lumOff val="40000"/>
              </a:schemeClr>
            </a:gs>
            <a:gs pos="0">
              <a:schemeClr val="bg1"/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D39C7A6-9DEC-9FB5-0E04-07EEE77DEA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1"/>
          <p:cNvSpPr txBox="1"/>
          <p:nvPr>
            <p:custDataLst>
              <p:tags r:id="rId1"/>
            </p:custDataLst>
          </p:nvPr>
        </p:nvSpPr>
        <p:spPr>
          <a:xfrm>
            <a:off x="366751" y="1270603"/>
            <a:ext cx="10563519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US" sz="3600" dirty="0"/>
              <a:t>Focusing on an entrepreneur (famous or simply known to the student), prepare responses to the following questions: </a:t>
            </a:r>
          </a:p>
          <a:p>
            <a:pPr marL="457200" lvl="0" indent="-457200">
              <a:buFont typeface="Arial" panose="020B0604020202020204" pitchFamily="34" charset="0"/>
              <a:buChar char="•"/>
              <a:defRPr/>
            </a:pPr>
            <a:r>
              <a:rPr lang="en-US" sz="3600" dirty="0"/>
              <a:t>What need do the entrepreneur's activities address? </a:t>
            </a:r>
          </a:p>
          <a:p>
            <a:pPr marL="457200" lvl="0" indent="-457200">
              <a:buFont typeface="Arial" panose="020B0604020202020204" pitchFamily="34" charset="0"/>
              <a:buChar char="•"/>
              <a:defRPr/>
            </a:pPr>
            <a:r>
              <a:rPr lang="en-US" sz="3600" dirty="0"/>
              <a:t>What solution (product or service) do they propose? </a:t>
            </a:r>
          </a:p>
          <a:p>
            <a:pPr marL="457200" lvl="0" indent="-457200">
              <a:buFont typeface="Arial" panose="020B0604020202020204" pitchFamily="34" charset="0"/>
              <a:buChar char="•"/>
              <a:defRPr/>
            </a:pPr>
            <a:r>
              <a:rPr lang="en-US" sz="3600" dirty="0"/>
              <a:t>What might be the entrepreneur's daily activities in your opinion? </a:t>
            </a:r>
          </a:p>
          <a:p>
            <a:pPr marL="457200" lvl="0" indent="-457200">
              <a:buFont typeface="Arial" panose="020B0604020202020204" pitchFamily="34" charset="0"/>
              <a:buChar char="•"/>
              <a:defRPr/>
            </a:pPr>
            <a:r>
              <a:rPr lang="en-US" sz="3600" dirty="0"/>
              <a:t>What are the risks associated with their business?</a:t>
            </a:r>
            <a:endParaRPr kumimoji="0" lang="fr-CA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uLnTx/>
              <a:uFillTx/>
            </a:endParaRPr>
          </a:p>
        </p:txBody>
      </p:sp>
      <p:sp>
        <p:nvSpPr>
          <p:cNvPr id="5" name="TextBox 2"/>
          <p:cNvSpPr txBox="1"/>
          <p:nvPr>
            <p:custDataLst>
              <p:tags r:id="rId2"/>
            </p:custDataLst>
          </p:nvPr>
        </p:nvSpPr>
        <p:spPr>
          <a:xfrm>
            <a:off x="366751" y="385947"/>
            <a:ext cx="973819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A" sz="4400" dirty="0" err="1"/>
              <a:t>Exercise</a:t>
            </a:r>
            <a:r>
              <a:rPr lang="fr-CA" sz="4400" dirty="0"/>
              <a:t>: the </a:t>
            </a:r>
            <a:r>
              <a:rPr lang="fr-CA" sz="4400" dirty="0" err="1"/>
              <a:t>entrepreneur's</a:t>
            </a:r>
            <a:r>
              <a:rPr lang="fr-CA" sz="4400" dirty="0"/>
              <a:t> </a:t>
            </a:r>
            <a:r>
              <a:rPr lang="fr-CA" sz="4400" dirty="0" err="1"/>
              <a:t>path</a:t>
            </a:r>
            <a:endParaRPr kumimoji="0" lang="fr-CA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uLnTx/>
              <a:uFillTx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50600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3">
                <a:lumMod val="60000"/>
                <a:lumOff val="40000"/>
              </a:schemeClr>
            </a:gs>
            <a:gs pos="0">
              <a:schemeClr val="bg1"/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E287661-5A03-8976-28CC-17F40494BB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1"/>
          <p:cNvSpPr txBox="1"/>
          <p:nvPr>
            <p:custDataLst>
              <p:tags r:id="rId1"/>
            </p:custDataLst>
          </p:nvPr>
        </p:nvSpPr>
        <p:spPr>
          <a:xfrm>
            <a:off x="524496" y="2254575"/>
            <a:ext cx="9705755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A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uLnTx/>
                <a:uFillTx/>
                <a:ea typeface="+mn-ea"/>
                <a:cs typeface="+mn-cs"/>
              </a:rPr>
              <a:t>Filion</a:t>
            </a:r>
            <a:r>
              <a:rPr kumimoji="0" lang="fr-CA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uLnTx/>
                <a:uFillTx/>
                <a:ea typeface="+mn-ea"/>
                <a:cs typeface="+mn-cs"/>
              </a:rPr>
              <a:t>, L. J. (2021). </a:t>
            </a:r>
            <a:r>
              <a:rPr kumimoji="0" lang="fr-CA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uLnTx/>
                <a:uFillTx/>
                <a:ea typeface="+mn-ea"/>
                <a:cs typeface="+mn-cs"/>
              </a:rPr>
              <a:t>Defining</a:t>
            </a:r>
            <a:r>
              <a:rPr kumimoji="0" lang="fr-CA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uLnTx/>
                <a:uFillTx/>
                <a:ea typeface="+mn-ea"/>
                <a:cs typeface="+mn-cs"/>
              </a:rPr>
              <a:t> the Entrepreneur. In L.-P. Dana, World </a:t>
            </a:r>
            <a:r>
              <a:rPr kumimoji="0" lang="fr-CA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uLnTx/>
                <a:uFillTx/>
                <a:ea typeface="+mn-ea"/>
                <a:cs typeface="+mn-cs"/>
              </a:rPr>
              <a:t>encyclopedia</a:t>
            </a:r>
            <a:r>
              <a:rPr kumimoji="0" lang="fr-CA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uLnTx/>
                <a:uFillTx/>
                <a:ea typeface="+mn-ea"/>
                <a:cs typeface="+mn-cs"/>
              </a:rPr>
              <a:t> of </a:t>
            </a:r>
            <a:r>
              <a:rPr kumimoji="0" lang="fr-CA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uLnTx/>
                <a:uFillTx/>
                <a:ea typeface="+mn-ea"/>
                <a:cs typeface="+mn-cs"/>
              </a:rPr>
              <a:t>entrepreneurship</a:t>
            </a:r>
            <a:r>
              <a:rPr kumimoji="0" lang="fr-CA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uLnTx/>
                <a:uFillTx/>
                <a:ea typeface="+mn-ea"/>
                <a:cs typeface="+mn-cs"/>
              </a:rPr>
              <a:t> (pp. 72-83). Edward Elgar </a:t>
            </a:r>
            <a:r>
              <a:rPr kumimoji="0" lang="fr-CA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uLnTx/>
                <a:uFillTx/>
                <a:ea typeface="+mn-ea"/>
                <a:cs typeface="+mn-cs"/>
              </a:rPr>
              <a:t>Publishing</a:t>
            </a:r>
            <a:r>
              <a:rPr kumimoji="0" lang="fr-CA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uLnTx/>
                <a:uFillTx/>
                <a:ea typeface="+mn-ea"/>
                <a:cs typeface="+mn-cs"/>
              </a:rPr>
              <a:t>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CA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uLnTx/>
              <a:uFillTx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A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uLnTx/>
                <a:uFillTx/>
                <a:ea typeface="+mn-ea"/>
                <a:cs typeface="+mn-cs"/>
              </a:rPr>
              <a:t>Kuratko</a:t>
            </a:r>
            <a:r>
              <a:rPr kumimoji="0" lang="fr-CA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uLnTx/>
                <a:uFillTx/>
                <a:ea typeface="+mn-ea"/>
                <a:cs typeface="+mn-cs"/>
              </a:rPr>
              <a:t>, D. F. (2016). </a:t>
            </a:r>
            <a:r>
              <a:rPr kumimoji="0" lang="fr-CA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uLnTx/>
                <a:uFillTx/>
                <a:ea typeface="+mn-ea"/>
                <a:cs typeface="+mn-cs"/>
              </a:rPr>
              <a:t>Entrepreneurship</a:t>
            </a:r>
            <a:r>
              <a:rPr kumimoji="0" lang="fr-CA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uLnTx/>
                <a:uFillTx/>
                <a:ea typeface="+mn-ea"/>
                <a:cs typeface="+mn-cs"/>
              </a:rPr>
              <a:t>: Theory, </a:t>
            </a:r>
            <a:r>
              <a:rPr kumimoji="0" lang="fr-CA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uLnTx/>
                <a:uFillTx/>
                <a:ea typeface="+mn-ea"/>
                <a:cs typeface="+mn-cs"/>
              </a:rPr>
              <a:t>process</a:t>
            </a:r>
            <a:r>
              <a:rPr kumimoji="0" lang="fr-CA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uLnTx/>
                <a:uFillTx/>
                <a:ea typeface="+mn-ea"/>
                <a:cs typeface="+mn-cs"/>
              </a:rPr>
              <a:t>, and practice. </a:t>
            </a:r>
            <a:r>
              <a:rPr kumimoji="0" lang="fr-CA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uLnTx/>
                <a:uFillTx/>
                <a:ea typeface="+mn-ea"/>
                <a:cs typeface="+mn-cs"/>
              </a:rPr>
              <a:t>Cengage</a:t>
            </a:r>
            <a:r>
              <a:rPr kumimoji="0" lang="fr-CA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uLnTx/>
                <a:uFillTx/>
                <a:ea typeface="+mn-ea"/>
                <a:cs typeface="+mn-cs"/>
              </a:rPr>
              <a:t> Learning.</a:t>
            </a:r>
          </a:p>
        </p:txBody>
      </p:sp>
      <p:sp>
        <p:nvSpPr>
          <p:cNvPr id="5" name="TextBox 2"/>
          <p:cNvSpPr txBox="1"/>
          <p:nvPr>
            <p:custDataLst>
              <p:tags r:id="rId2"/>
            </p:custDataLst>
          </p:nvPr>
        </p:nvSpPr>
        <p:spPr>
          <a:xfrm>
            <a:off x="524496" y="1485134"/>
            <a:ext cx="889042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A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uLnTx/>
                <a:uFillTx/>
                <a:ea typeface="+mn-ea"/>
                <a:cs typeface="+mn-cs"/>
              </a:rPr>
              <a:t>Bibliography</a:t>
            </a:r>
          </a:p>
        </p:txBody>
      </p:sp>
    </p:spTree>
    <p:extLst>
      <p:ext uri="{BB962C8B-B14F-4D97-AF65-F5344CB8AC3E}">
        <p14:creationId xmlns:p14="http://schemas.microsoft.com/office/powerpoint/2010/main" val="2539158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301</Words>
  <Application>Microsoft Office PowerPoint</Application>
  <PresentationFormat>Grand écran</PresentationFormat>
  <Paragraphs>32</Paragraphs>
  <Slides>6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Eric Nelson</dc:creator>
  <cp:lastModifiedBy>Eric Nelson</cp:lastModifiedBy>
  <cp:revision>8</cp:revision>
  <dcterms:created xsi:type="dcterms:W3CDTF">2025-03-17T00:29:32Z</dcterms:created>
  <dcterms:modified xsi:type="dcterms:W3CDTF">2025-03-30T04:18:33Z</dcterms:modified>
</cp:coreProperties>
</file>