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87" r:id="rId3"/>
    <p:sldId id="490" r:id="rId4"/>
    <p:sldId id="491" r:id="rId5"/>
    <p:sldId id="493" r:id="rId6"/>
    <p:sldId id="494" r:id="rId7"/>
    <p:sldId id="495" r:id="rId8"/>
    <p:sldId id="496" r:id="rId9"/>
    <p:sldId id="497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21D6C9-C348-4D54-975B-EBE0D36D1AC0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1CB2D785-94CC-4845-BD69-3C5753EC0266}">
      <dgm:prSet phldrT="[Text]"/>
      <dgm:spPr/>
      <dgm:t>
        <a:bodyPr/>
        <a:lstStyle/>
        <a:p>
          <a:r>
            <a:rPr lang="fr-CA"/>
            <a:t>Application process</a:t>
          </a:r>
          <a:endParaRPr lang="fr-CA" dirty="0"/>
        </a:p>
      </dgm:t>
    </dgm:pt>
    <dgm:pt modelId="{77363270-639C-40F5-AD7A-285528BEE27F}" type="parTrans" cxnId="{5D7AFFAA-87CF-4B32-BB61-A697CF80548A}">
      <dgm:prSet/>
      <dgm:spPr/>
      <dgm:t>
        <a:bodyPr/>
        <a:lstStyle/>
        <a:p>
          <a:endParaRPr lang="fr-CA"/>
        </a:p>
      </dgm:t>
    </dgm:pt>
    <dgm:pt modelId="{D50618C0-25C8-4E0F-B32E-BE3FAB3C8801}" type="sibTrans" cxnId="{5D7AFFAA-87CF-4B32-BB61-A697CF80548A}">
      <dgm:prSet/>
      <dgm:spPr/>
      <dgm:t>
        <a:bodyPr/>
        <a:lstStyle/>
        <a:p>
          <a:endParaRPr lang="fr-CA"/>
        </a:p>
      </dgm:t>
    </dgm:pt>
    <dgm:pt modelId="{5A06E8D9-B624-4535-B78C-F27BA41AFD0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Varying degrees of work (bureaucratic and relational) to submit applications</a:t>
          </a:r>
        </a:p>
      </dgm:t>
    </dgm:pt>
    <dgm:pt modelId="{D449D0D7-24C5-4F26-90D1-81149F0767EA}" type="parTrans" cxnId="{377AA246-B88D-48EB-B880-C22FFB13D3D5}">
      <dgm:prSet/>
      <dgm:spPr/>
      <dgm:t>
        <a:bodyPr/>
        <a:lstStyle/>
        <a:p>
          <a:endParaRPr lang="fr-CA"/>
        </a:p>
      </dgm:t>
    </dgm:pt>
    <dgm:pt modelId="{1740909D-E749-4244-B764-1556EA982489}" type="sibTrans" cxnId="{377AA246-B88D-48EB-B880-C22FFB13D3D5}">
      <dgm:prSet/>
      <dgm:spPr/>
      <dgm:t>
        <a:bodyPr/>
        <a:lstStyle/>
        <a:p>
          <a:endParaRPr lang="fr-CA"/>
        </a:p>
      </dgm:t>
    </dgm:pt>
    <dgm:pt modelId="{E603563E-491C-4EAC-8C79-B45C0CDF0399}">
      <dgm:prSet/>
      <dgm:spPr/>
      <dgm:t>
        <a:bodyPr/>
        <a:lstStyle/>
        <a:p>
          <a:pPr>
            <a:buNone/>
          </a:pPr>
          <a:r>
            <a:rPr lang="fr-CA"/>
            <a:t>Transparency</a:t>
          </a:r>
        </a:p>
      </dgm:t>
    </dgm:pt>
    <dgm:pt modelId="{3C0EA4A9-1C33-4A34-89DE-5BE8422AF901}" type="parTrans" cxnId="{C054AD30-78C5-4702-B085-4D2FE8850668}">
      <dgm:prSet/>
      <dgm:spPr/>
      <dgm:t>
        <a:bodyPr/>
        <a:lstStyle/>
        <a:p>
          <a:endParaRPr lang="fr-CA"/>
        </a:p>
      </dgm:t>
    </dgm:pt>
    <dgm:pt modelId="{CC89BCC6-1B70-4D68-88D5-ACE697A35D77}" type="sibTrans" cxnId="{C054AD30-78C5-4702-B085-4D2FE8850668}">
      <dgm:prSet/>
      <dgm:spPr/>
      <dgm:t>
        <a:bodyPr/>
        <a:lstStyle/>
        <a:p>
          <a:endParaRPr lang="fr-CA"/>
        </a:p>
      </dgm:t>
    </dgm:pt>
    <dgm:pt modelId="{74621C5C-E6F1-47C5-8A7E-B7A5AA24DD01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Varying levels of clarity and openness in the funding allocation process</a:t>
          </a:r>
        </a:p>
      </dgm:t>
    </dgm:pt>
    <dgm:pt modelId="{6F3E0AD3-4ED5-41A3-ACDE-F27E44B695E6}" type="parTrans" cxnId="{B12BADD0-548E-4574-9913-368EECEEB979}">
      <dgm:prSet/>
      <dgm:spPr/>
      <dgm:t>
        <a:bodyPr/>
        <a:lstStyle/>
        <a:p>
          <a:endParaRPr lang="fr-CA"/>
        </a:p>
      </dgm:t>
    </dgm:pt>
    <dgm:pt modelId="{6E2D35A5-D091-490A-85F0-C5241FBA5AB6}" type="sibTrans" cxnId="{B12BADD0-548E-4574-9913-368EECEEB979}">
      <dgm:prSet/>
      <dgm:spPr/>
      <dgm:t>
        <a:bodyPr/>
        <a:lstStyle/>
        <a:p>
          <a:endParaRPr lang="fr-CA"/>
        </a:p>
      </dgm:t>
    </dgm:pt>
    <dgm:pt modelId="{D4AA46CD-93D6-43C6-BB3C-238D188BA50D}">
      <dgm:prSet/>
      <dgm:spPr/>
      <dgm:t>
        <a:bodyPr/>
        <a:lstStyle/>
        <a:p>
          <a:pPr>
            <a:buNone/>
          </a:pPr>
          <a:r>
            <a:rPr lang="fr-CA"/>
            <a:t>Autonomy</a:t>
          </a:r>
        </a:p>
      </dgm:t>
    </dgm:pt>
    <dgm:pt modelId="{17FE915A-5986-46A6-95BC-F5D872336C38}" type="parTrans" cxnId="{75942842-C50F-4897-886D-6B82390F919E}">
      <dgm:prSet/>
      <dgm:spPr/>
      <dgm:t>
        <a:bodyPr/>
        <a:lstStyle/>
        <a:p>
          <a:endParaRPr lang="fr-CA"/>
        </a:p>
      </dgm:t>
    </dgm:pt>
    <dgm:pt modelId="{C4B44155-25F2-46FC-A74C-C28C2BC2AAB6}" type="sibTrans" cxnId="{75942842-C50F-4897-886D-6B82390F919E}">
      <dgm:prSet/>
      <dgm:spPr/>
      <dgm:t>
        <a:bodyPr/>
        <a:lstStyle/>
        <a:p>
          <a:endParaRPr lang="fr-CA"/>
        </a:p>
      </dgm:t>
    </dgm:pt>
    <dgm:pt modelId="{57B2A69E-ACE7-4C8E-AE63-0FDAF6E6CCC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Varying degrees of power to negotiate the objectives, limits, and course of the initiative</a:t>
          </a:r>
        </a:p>
      </dgm:t>
    </dgm:pt>
    <dgm:pt modelId="{7996893E-DD20-4F7D-9621-7494FDE94C57}" type="parTrans" cxnId="{0326BF4F-1905-4FD5-87EC-7E574E2E6A23}">
      <dgm:prSet/>
      <dgm:spPr/>
      <dgm:t>
        <a:bodyPr/>
        <a:lstStyle/>
        <a:p>
          <a:endParaRPr lang="fr-CA"/>
        </a:p>
      </dgm:t>
    </dgm:pt>
    <dgm:pt modelId="{5E8D100E-F61B-464D-AD24-2E849D1CBC38}" type="sibTrans" cxnId="{0326BF4F-1905-4FD5-87EC-7E574E2E6A23}">
      <dgm:prSet/>
      <dgm:spPr/>
      <dgm:t>
        <a:bodyPr/>
        <a:lstStyle/>
        <a:p>
          <a:endParaRPr lang="fr-CA"/>
        </a:p>
      </dgm:t>
    </dgm:pt>
    <dgm:pt modelId="{2C1152CE-A981-4F9E-958A-9626FC0FD006}" type="pres">
      <dgm:prSet presAssocID="{8D21D6C9-C348-4D54-975B-EBE0D36D1AC0}" presName="Name0" presStyleCnt="0">
        <dgm:presLayoutVars>
          <dgm:chMax/>
          <dgm:chPref/>
          <dgm:dir/>
        </dgm:presLayoutVars>
      </dgm:prSet>
      <dgm:spPr/>
    </dgm:pt>
    <dgm:pt modelId="{BC842ECD-373F-4EBC-8124-75B2863420AD}" type="pres">
      <dgm:prSet presAssocID="{1CB2D785-94CC-4845-BD69-3C5753EC0266}" presName="parenttextcomposite" presStyleCnt="0"/>
      <dgm:spPr/>
    </dgm:pt>
    <dgm:pt modelId="{0E1020D4-4383-42FA-8DE6-AD13218313C9}" type="pres">
      <dgm:prSet presAssocID="{1CB2D785-94CC-4845-BD69-3C5753EC0266}" presName="parenttext" presStyleLbl="revTx" presStyleIdx="0" presStyleCnt="3">
        <dgm:presLayoutVars>
          <dgm:chMax/>
          <dgm:chPref val="2"/>
          <dgm:bulletEnabled val="1"/>
        </dgm:presLayoutVars>
      </dgm:prSet>
      <dgm:spPr/>
    </dgm:pt>
    <dgm:pt modelId="{2AA825F2-31F1-4FEE-AC91-B5CDB93120B5}" type="pres">
      <dgm:prSet presAssocID="{1CB2D785-94CC-4845-BD69-3C5753EC0266}" presName="composite" presStyleCnt="0"/>
      <dgm:spPr/>
    </dgm:pt>
    <dgm:pt modelId="{46930CC0-0528-450F-BA59-D94922D9F650}" type="pres">
      <dgm:prSet presAssocID="{1CB2D785-94CC-4845-BD69-3C5753EC0266}" presName="chevron1" presStyleLbl="alignNode1" presStyleIdx="0" presStyleCnt="21"/>
      <dgm:spPr/>
    </dgm:pt>
    <dgm:pt modelId="{5BA63F54-693E-4A21-BF18-148FB406EAFD}" type="pres">
      <dgm:prSet presAssocID="{1CB2D785-94CC-4845-BD69-3C5753EC0266}" presName="chevron2" presStyleLbl="alignNode1" presStyleIdx="1" presStyleCnt="21"/>
      <dgm:spPr/>
    </dgm:pt>
    <dgm:pt modelId="{5315A17A-8EDF-4D2B-A491-A3D45836ACD9}" type="pres">
      <dgm:prSet presAssocID="{1CB2D785-94CC-4845-BD69-3C5753EC0266}" presName="chevron3" presStyleLbl="alignNode1" presStyleIdx="2" presStyleCnt="21"/>
      <dgm:spPr/>
    </dgm:pt>
    <dgm:pt modelId="{B28D5D56-BE97-4661-B657-6C31A705C08C}" type="pres">
      <dgm:prSet presAssocID="{1CB2D785-94CC-4845-BD69-3C5753EC0266}" presName="chevron4" presStyleLbl="alignNode1" presStyleIdx="3" presStyleCnt="21"/>
      <dgm:spPr/>
    </dgm:pt>
    <dgm:pt modelId="{0376E069-DF2F-4E77-9D45-FA0529C708F0}" type="pres">
      <dgm:prSet presAssocID="{1CB2D785-94CC-4845-BD69-3C5753EC0266}" presName="chevron5" presStyleLbl="alignNode1" presStyleIdx="4" presStyleCnt="21"/>
      <dgm:spPr/>
    </dgm:pt>
    <dgm:pt modelId="{38266BF1-4921-4A6B-B928-B64531B223D2}" type="pres">
      <dgm:prSet presAssocID="{1CB2D785-94CC-4845-BD69-3C5753EC0266}" presName="chevron6" presStyleLbl="alignNode1" presStyleIdx="5" presStyleCnt="21"/>
      <dgm:spPr/>
    </dgm:pt>
    <dgm:pt modelId="{3665490C-6A0E-4D21-BE69-C648617AA6E7}" type="pres">
      <dgm:prSet presAssocID="{1CB2D785-94CC-4845-BD69-3C5753EC0266}" presName="chevron7" presStyleLbl="alignNode1" presStyleIdx="6" presStyleCnt="21"/>
      <dgm:spPr/>
    </dgm:pt>
    <dgm:pt modelId="{0BCC0180-8A41-45E0-8FE4-108C0811B27B}" type="pres">
      <dgm:prSet presAssocID="{1CB2D785-94CC-4845-BD69-3C5753EC0266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</dgm:pt>
    <dgm:pt modelId="{A5009900-28EC-42E1-A089-AF2C9F209437}" type="pres">
      <dgm:prSet presAssocID="{D50618C0-25C8-4E0F-B32E-BE3FAB3C8801}" presName="sibTrans" presStyleCnt="0"/>
      <dgm:spPr/>
    </dgm:pt>
    <dgm:pt modelId="{3A563532-F862-4BCB-A2AE-CDE0189CA39D}" type="pres">
      <dgm:prSet presAssocID="{E603563E-491C-4EAC-8C79-B45C0CDF0399}" presName="parenttextcomposite" presStyleCnt="0"/>
      <dgm:spPr/>
    </dgm:pt>
    <dgm:pt modelId="{1B893826-10B9-4F24-A719-985444FA796B}" type="pres">
      <dgm:prSet presAssocID="{E603563E-491C-4EAC-8C79-B45C0CDF0399}" presName="parenttext" presStyleLbl="revTx" presStyleIdx="1" presStyleCnt="3">
        <dgm:presLayoutVars>
          <dgm:chMax/>
          <dgm:chPref val="2"/>
          <dgm:bulletEnabled val="1"/>
        </dgm:presLayoutVars>
      </dgm:prSet>
      <dgm:spPr/>
    </dgm:pt>
    <dgm:pt modelId="{EEBED620-65F7-4A22-82DB-8FF758F8E156}" type="pres">
      <dgm:prSet presAssocID="{E603563E-491C-4EAC-8C79-B45C0CDF0399}" presName="composite" presStyleCnt="0"/>
      <dgm:spPr/>
    </dgm:pt>
    <dgm:pt modelId="{4A426D83-5E95-4A43-BFF1-54C435D58318}" type="pres">
      <dgm:prSet presAssocID="{E603563E-491C-4EAC-8C79-B45C0CDF0399}" presName="chevron1" presStyleLbl="alignNode1" presStyleIdx="7" presStyleCnt="21"/>
      <dgm:spPr/>
    </dgm:pt>
    <dgm:pt modelId="{D5E06A1C-9C07-4030-9B0D-3B22BE267A8C}" type="pres">
      <dgm:prSet presAssocID="{E603563E-491C-4EAC-8C79-B45C0CDF0399}" presName="chevron2" presStyleLbl="alignNode1" presStyleIdx="8" presStyleCnt="21"/>
      <dgm:spPr/>
    </dgm:pt>
    <dgm:pt modelId="{37AB3B09-4B3F-440B-A145-136278813388}" type="pres">
      <dgm:prSet presAssocID="{E603563E-491C-4EAC-8C79-B45C0CDF0399}" presName="chevron3" presStyleLbl="alignNode1" presStyleIdx="9" presStyleCnt="21"/>
      <dgm:spPr/>
    </dgm:pt>
    <dgm:pt modelId="{2E3FCDEC-23F4-4F14-B290-0D717B22FC91}" type="pres">
      <dgm:prSet presAssocID="{E603563E-491C-4EAC-8C79-B45C0CDF0399}" presName="chevron4" presStyleLbl="alignNode1" presStyleIdx="10" presStyleCnt="21"/>
      <dgm:spPr/>
    </dgm:pt>
    <dgm:pt modelId="{FAB07778-DA9E-4267-81D0-AB3E2B4C95E2}" type="pres">
      <dgm:prSet presAssocID="{E603563E-491C-4EAC-8C79-B45C0CDF0399}" presName="chevron5" presStyleLbl="alignNode1" presStyleIdx="11" presStyleCnt="21"/>
      <dgm:spPr/>
    </dgm:pt>
    <dgm:pt modelId="{77AEEDE4-10DF-46D3-887B-5884C482A9DC}" type="pres">
      <dgm:prSet presAssocID="{E603563E-491C-4EAC-8C79-B45C0CDF0399}" presName="chevron6" presStyleLbl="alignNode1" presStyleIdx="12" presStyleCnt="21"/>
      <dgm:spPr/>
    </dgm:pt>
    <dgm:pt modelId="{15543BAF-5AB0-4A5F-B516-69F80B87EB16}" type="pres">
      <dgm:prSet presAssocID="{E603563E-491C-4EAC-8C79-B45C0CDF0399}" presName="chevron7" presStyleLbl="alignNode1" presStyleIdx="13" presStyleCnt="21"/>
      <dgm:spPr/>
    </dgm:pt>
    <dgm:pt modelId="{BCC251DC-B164-4B12-8EFD-884821E05690}" type="pres">
      <dgm:prSet presAssocID="{E603563E-491C-4EAC-8C79-B45C0CDF0399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</dgm:pt>
    <dgm:pt modelId="{C1082F4A-882E-40CB-A05B-40514DD70493}" type="pres">
      <dgm:prSet presAssocID="{CC89BCC6-1B70-4D68-88D5-ACE697A35D77}" presName="sibTrans" presStyleCnt="0"/>
      <dgm:spPr/>
    </dgm:pt>
    <dgm:pt modelId="{A6A9E421-2CB1-4CF9-B3D0-0B52807D948E}" type="pres">
      <dgm:prSet presAssocID="{D4AA46CD-93D6-43C6-BB3C-238D188BA50D}" presName="parenttextcomposite" presStyleCnt="0"/>
      <dgm:spPr/>
    </dgm:pt>
    <dgm:pt modelId="{0AF5A9A2-1BFE-4F9D-937D-D067833B0322}" type="pres">
      <dgm:prSet presAssocID="{D4AA46CD-93D6-43C6-BB3C-238D188BA50D}" presName="parenttext" presStyleLbl="revTx" presStyleIdx="2" presStyleCnt="3">
        <dgm:presLayoutVars>
          <dgm:chMax/>
          <dgm:chPref val="2"/>
          <dgm:bulletEnabled val="1"/>
        </dgm:presLayoutVars>
      </dgm:prSet>
      <dgm:spPr/>
    </dgm:pt>
    <dgm:pt modelId="{24BD7EC6-750F-4137-B6D8-E455AB293D64}" type="pres">
      <dgm:prSet presAssocID="{D4AA46CD-93D6-43C6-BB3C-238D188BA50D}" presName="composite" presStyleCnt="0"/>
      <dgm:spPr/>
    </dgm:pt>
    <dgm:pt modelId="{DD170F2A-099F-489F-B660-D5FEA9F07D3C}" type="pres">
      <dgm:prSet presAssocID="{D4AA46CD-93D6-43C6-BB3C-238D188BA50D}" presName="chevron1" presStyleLbl="alignNode1" presStyleIdx="14" presStyleCnt="21"/>
      <dgm:spPr/>
    </dgm:pt>
    <dgm:pt modelId="{476CE348-797A-42DA-9D8E-A0D8C283C819}" type="pres">
      <dgm:prSet presAssocID="{D4AA46CD-93D6-43C6-BB3C-238D188BA50D}" presName="chevron2" presStyleLbl="alignNode1" presStyleIdx="15" presStyleCnt="21"/>
      <dgm:spPr/>
    </dgm:pt>
    <dgm:pt modelId="{3FC3063A-3B56-4006-A7A4-C9D8213636E7}" type="pres">
      <dgm:prSet presAssocID="{D4AA46CD-93D6-43C6-BB3C-238D188BA50D}" presName="chevron3" presStyleLbl="alignNode1" presStyleIdx="16" presStyleCnt="21"/>
      <dgm:spPr/>
    </dgm:pt>
    <dgm:pt modelId="{8B83548C-97EF-4E49-8B18-959B014C9DA5}" type="pres">
      <dgm:prSet presAssocID="{D4AA46CD-93D6-43C6-BB3C-238D188BA50D}" presName="chevron4" presStyleLbl="alignNode1" presStyleIdx="17" presStyleCnt="21"/>
      <dgm:spPr/>
    </dgm:pt>
    <dgm:pt modelId="{9EF39070-6E0B-4416-BAA9-D011953491C9}" type="pres">
      <dgm:prSet presAssocID="{D4AA46CD-93D6-43C6-BB3C-238D188BA50D}" presName="chevron5" presStyleLbl="alignNode1" presStyleIdx="18" presStyleCnt="21"/>
      <dgm:spPr/>
    </dgm:pt>
    <dgm:pt modelId="{C76AE722-670F-4CB6-8C69-082CF42251F2}" type="pres">
      <dgm:prSet presAssocID="{D4AA46CD-93D6-43C6-BB3C-238D188BA50D}" presName="chevron6" presStyleLbl="alignNode1" presStyleIdx="19" presStyleCnt="21"/>
      <dgm:spPr/>
    </dgm:pt>
    <dgm:pt modelId="{66A8B03E-17AF-4665-9419-56B91F542D59}" type="pres">
      <dgm:prSet presAssocID="{D4AA46CD-93D6-43C6-BB3C-238D188BA50D}" presName="chevron7" presStyleLbl="alignNode1" presStyleIdx="20" presStyleCnt="21"/>
      <dgm:spPr/>
    </dgm:pt>
    <dgm:pt modelId="{B3402EAE-8429-4D60-80C1-0C1CD2264712}" type="pres">
      <dgm:prSet presAssocID="{D4AA46CD-93D6-43C6-BB3C-238D188BA50D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</dgm:pt>
  </dgm:ptLst>
  <dgm:cxnLst>
    <dgm:cxn modelId="{C054AD30-78C5-4702-B085-4D2FE8850668}" srcId="{8D21D6C9-C348-4D54-975B-EBE0D36D1AC0}" destId="{E603563E-491C-4EAC-8C79-B45C0CDF0399}" srcOrd="1" destOrd="0" parTransId="{3C0EA4A9-1C33-4A34-89DE-5BE8422AF901}" sibTransId="{CC89BCC6-1B70-4D68-88D5-ACE697A35D77}"/>
    <dgm:cxn modelId="{75942842-C50F-4897-886D-6B82390F919E}" srcId="{8D21D6C9-C348-4D54-975B-EBE0D36D1AC0}" destId="{D4AA46CD-93D6-43C6-BB3C-238D188BA50D}" srcOrd="2" destOrd="0" parTransId="{17FE915A-5986-46A6-95BC-F5D872336C38}" sibTransId="{C4B44155-25F2-46FC-A74C-C28C2BC2AAB6}"/>
    <dgm:cxn modelId="{08A0E063-4931-4C33-B73A-213A8924D5D8}" type="presOf" srcId="{74621C5C-E6F1-47C5-8A7E-B7A5AA24DD01}" destId="{BCC251DC-B164-4B12-8EFD-884821E05690}" srcOrd="0" destOrd="0" presId="urn:microsoft.com/office/officeart/2008/layout/VerticalAccentList"/>
    <dgm:cxn modelId="{377AA246-B88D-48EB-B880-C22FFB13D3D5}" srcId="{1CB2D785-94CC-4845-BD69-3C5753EC0266}" destId="{5A06E8D9-B624-4535-B78C-F27BA41AFD0A}" srcOrd="0" destOrd="0" parTransId="{D449D0D7-24C5-4F26-90D1-81149F0767EA}" sibTransId="{1740909D-E749-4244-B764-1556EA982489}"/>
    <dgm:cxn modelId="{0326BF4F-1905-4FD5-87EC-7E574E2E6A23}" srcId="{D4AA46CD-93D6-43C6-BB3C-238D188BA50D}" destId="{57B2A69E-ACE7-4C8E-AE63-0FDAF6E6CCC6}" srcOrd="0" destOrd="0" parTransId="{7996893E-DD20-4F7D-9621-7494FDE94C57}" sibTransId="{5E8D100E-F61B-464D-AD24-2E849D1CBC38}"/>
    <dgm:cxn modelId="{ABA19F58-9040-44CC-9EEF-60EC335E360B}" type="presOf" srcId="{5A06E8D9-B624-4535-B78C-F27BA41AFD0A}" destId="{0BCC0180-8A41-45E0-8FE4-108C0811B27B}" srcOrd="0" destOrd="0" presId="urn:microsoft.com/office/officeart/2008/layout/VerticalAccentList"/>
    <dgm:cxn modelId="{5D9FA27F-B08D-4AE3-91A8-4D6F8ED5F8D9}" type="presOf" srcId="{1CB2D785-94CC-4845-BD69-3C5753EC0266}" destId="{0E1020D4-4383-42FA-8DE6-AD13218313C9}" srcOrd="0" destOrd="0" presId="urn:microsoft.com/office/officeart/2008/layout/VerticalAccentList"/>
    <dgm:cxn modelId="{86E7849E-8348-4908-9ED5-318F399E052F}" type="presOf" srcId="{E603563E-491C-4EAC-8C79-B45C0CDF0399}" destId="{1B893826-10B9-4F24-A719-985444FA796B}" srcOrd="0" destOrd="0" presId="urn:microsoft.com/office/officeart/2008/layout/VerticalAccentList"/>
    <dgm:cxn modelId="{5D7AFFAA-87CF-4B32-BB61-A697CF80548A}" srcId="{8D21D6C9-C348-4D54-975B-EBE0D36D1AC0}" destId="{1CB2D785-94CC-4845-BD69-3C5753EC0266}" srcOrd="0" destOrd="0" parTransId="{77363270-639C-40F5-AD7A-285528BEE27F}" sibTransId="{D50618C0-25C8-4E0F-B32E-BE3FAB3C8801}"/>
    <dgm:cxn modelId="{5CCDBAC5-A862-477B-98CC-237BDCC7A5C5}" type="presOf" srcId="{57B2A69E-ACE7-4C8E-AE63-0FDAF6E6CCC6}" destId="{B3402EAE-8429-4D60-80C1-0C1CD2264712}" srcOrd="0" destOrd="0" presId="urn:microsoft.com/office/officeart/2008/layout/VerticalAccentList"/>
    <dgm:cxn modelId="{B12BADD0-548E-4574-9913-368EECEEB979}" srcId="{E603563E-491C-4EAC-8C79-B45C0CDF0399}" destId="{74621C5C-E6F1-47C5-8A7E-B7A5AA24DD01}" srcOrd="0" destOrd="0" parTransId="{6F3E0AD3-4ED5-41A3-ACDE-F27E44B695E6}" sibTransId="{6E2D35A5-D091-490A-85F0-C5241FBA5AB6}"/>
    <dgm:cxn modelId="{CEA554D2-437E-44C8-89BC-2823F6822006}" type="presOf" srcId="{D4AA46CD-93D6-43C6-BB3C-238D188BA50D}" destId="{0AF5A9A2-1BFE-4F9D-937D-D067833B0322}" srcOrd="0" destOrd="0" presId="urn:microsoft.com/office/officeart/2008/layout/VerticalAccentList"/>
    <dgm:cxn modelId="{B46356DA-66BF-47D7-9439-953CD8EAC080}" type="presOf" srcId="{8D21D6C9-C348-4D54-975B-EBE0D36D1AC0}" destId="{2C1152CE-A981-4F9E-958A-9626FC0FD006}" srcOrd="0" destOrd="0" presId="urn:microsoft.com/office/officeart/2008/layout/VerticalAccentList"/>
    <dgm:cxn modelId="{00E2DFC3-183E-4DEB-B655-5A154DB83B14}" type="presParOf" srcId="{2C1152CE-A981-4F9E-958A-9626FC0FD006}" destId="{BC842ECD-373F-4EBC-8124-75B2863420AD}" srcOrd="0" destOrd="0" presId="urn:microsoft.com/office/officeart/2008/layout/VerticalAccentList"/>
    <dgm:cxn modelId="{427E012C-6688-4E53-95AE-094BB8D57EFA}" type="presParOf" srcId="{BC842ECD-373F-4EBC-8124-75B2863420AD}" destId="{0E1020D4-4383-42FA-8DE6-AD13218313C9}" srcOrd="0" destOrd="0" presId="urn:microsoft.com/office/officeart/2008/layout/VerticalAccentList"/>
    <dgm:cxn modelId="{A824A644-7369-4232-92B5-735201FB887B}" type="presParOf" srcId="{2C1152CE-A981-4F9E-958A-9626FC0FD006}" destId="{2AA825F2-31F1-4FEE-AC91-B5CDB93120B5}" srcOrd="1" destOrd="0" presId="urn:microsoft.com/office/officeart/2008/layout/VerticalAccentList"/>
    <dgm:cxn modelId="{10C85843-B49C-4E29-BF34-F9DA45BC83D8}" type="presParOf" srcId="{2AA825F2-31F1-4FEE-AC91-B5CDB93120B5}" destId="{46930CC0-0528-450F-BA59-D94922D9F650}" srcOrd="0" destOrd="0" presId="urn:microsoft.com/office/officeart/2008/layout/VerticalAccentList"/>
    <dgm:cxn modelId="{B52E8F2D-5940-42F8-A8FB-8A30204A6348}" type="presParOf" srcId="{2AA825F2-31F1-4FEE-AC91-B5CDB93120B5}" destId="{5BA63F54-693E-4A21-BF18-148FB406EAFD}" srcOrd="1" destOrd="0" presId="urn:microsoft.com/office/officeart/2008/layout/VerticalAccentList"/>
    <dgm:cxn modelId="{DF47223D-8256-4DB3-81CB-BC84BE33A7BB}" type="presParOf" srcId="{2AA825F2-31F1-4FEE-AC91-B5CDB93120B5}" destId="{5315A17A-8EDF-4D2B-A491-A3D45836ACD9}" srcOrd="2" destOrd="0" presId="urn:microsoft.com/office/officeart/2008/layout/VerticalAccentList"/>
    <dgm:cxn modelId="{EFEAAF2D-8621-477A-95A3-D7B20460B206}" type="presParOf" srcId="{2AA825F2-31F1-4FEE-AC91-B5CDB93120B5}" destId="{B28D5D56-BE97-4661-B657-6C31A705C08C}" srcOrd="3" destOrd="0" presId="urn:microsoft.com/office/officeart/2008/layout/VerticalAccentList"/>
    <dgm:cxn modelId="{18DEAB51-D83E-4368-ADA1-C0C3080C08E3}" type="presParOf" srcId="{2AA825F2-31F1-4FEE-AC91-B5CDB93120B5}" destId="{0376E069-DF2F-4E77-9D45-FA0529C708F0}" srcOrd="4" destOrd="0" presId="urn:microsoft.com/office/officeart/2008/layout/VerticalAccentList"/>
    <dgm:cxn modelId="{D6204309-0345-4CE9-ADAF-E7F10CC67991}" type="presParOf" srcId="{2AA825F2-31F1-4FEE-AC91-B5CDB93120B5}" destId="{38266BF1-4921-4A6B-B928-B64531B223D2}" srcOrd="5" destOrd="0" presId="urn:microsoft.com/office/officeart/2008/layout/VerticalAccentList"/>
    <dgm:cxn modelId="{6BEB7DBF-A274-4D9F-B8EE-8B9DE80396EB}" type="presParOf" srcId="{2AA825F2-31F1-4FEE-AC91-B5CDB93120B5}" destId="{3665490C-6A0E-4D21-BE69-C648617AA6E7}" srcOrd="6" destOrd="0" presId="urn:microsoft.com/office/officeart/2008/layout/VerticalAccentList"/>
    <dgm:cxn modelId="{D946C3CC-D229-4A16-9D6A-D50D69A64D2C}" type="presParOf" srcId="{2AA825F2-31F1-4FEE-AC91-B5CDB93120B5}" destId="{0BCC0180-8A41-45E0-8FE4-108C0811B27B}" srcOrd="7" destOrd="0" presId="urn:microsoft.com/office/officeart/2008/layout/VerticalAccentList"/>
    <dgm:cxn modelId="{AB5341CD-D16E-4E04-8A30-FA6D1ED34348}" type="presParOf" srcId="{2C1152CE-A981-4F9E-958A-9626FC0FD006}" destId="{A5009900-28EC-42E1-A089-AF2C9F209437}" srcOrd="2" destOrd="0" presId="urn:microsoft.com/office/officeart/2008/layout/VerticalAccentList"/>
    <dgm:cxn modelId="{AC6F656E-ED29-49C8-A491-FAC9A0AD2D95}" type="presParOf" srcId="{2C1152CE-A981-4F9E-958A-9626FC0FD006}" destId="{3A563532-F862-4BCB-A2AE-CDE0189CA39D}" srcOrd="3" destOrd="0" presId="urn:microsoft.com/office/officeart/2008/layout/VerticalAccentList"/>
    <dgm:cxn modelId="{8B464A2C-717C-4040-8781-12DE2C360731}" type="presParOf" srcId="{3A563532-F862-4BCB-A2AE-CDE0189CA39D}" destId="{1B893826-10B9-4F24-A719-985444FA796B}" srcOrd="0" destOrd="0" presId="urn:microsoft.com/office/officeart/2008/layout/VerticalAccentList"/>
    <dgm:cxn modelId="{ADC33EBC-4624-4729-9D03-EC1FBA415052}" type="presParOf" srcId="{2C1152CE-A981-4F9E-958A-9626FC0FD006}" destId="{EEBED620-65F7-4A22-82DB-8FF758F8E156}" srcOrd="4" destOrd="0" presId="urn:microsoft.com/office/officeart/2008/layout/VerticalAccentList"/>
    <dgm:cxn modelId="{C1F81B39-A0B2-471B-87A4-A654D9A54953}" type="presParOf" srcId="{EEBED620-65F7-4A22-82DB-8FF758F8E156}" destId="{4A426D83-5E95-4A43-BFF1-54C435D58318}" srcOrd="0" destOrd="0" presId="urn:microsoft.com/office/officeart/2008/layout/VerticalAccentList"/>
    <dgm:cxn modelId="{AD9953C6-8A11-4239-AA84-7A0F6930D385}" type="presParOf" srcId="{EEBED620-65F7-4A22-82DB-8FF758F8E156}" destId="{D5E06A1C-9C07-4030-9B0D-3B22BE267A8C}" srcOrd="1" destOrd="0" presId="urn:microsoft.com/office/officeart/2008/layout/VerticalAccentList"/>
    <dgm:cxn modelId="{F4CEF1E7-EF56-4FC6-B5B1-F474C8686F91}" type="presParOf" srcId="{EEBED620-65F7-4A22-82DB-8FF758F8E156}" destId="{37AB3B09-4B3F-440B-A145-136278813388}" srcOrd="2" destOrd="0" presId="urn:microsoft.com/office/officeart/2008/layout/VerticalAccentList"/>
    <dgm:cxn modelId="{07593642-FF80-4F90-8C56-B2270302A087}" type="presParOf" srcId="{EEBED620-65F7-4A22-82DB-8FF758F8E156}" destId="{2E3FCDEC-23F4-4F14-B290-0D717B22FC91}" srcOrd="3" destOrd="0" presId="urn:microsoft.com/office/officeart/2008/layout/VerticalAccentList"/>
    <dgm:cxn modelId="{45D7A158-175A-4BC1-B64D-1FD5FA64DF3B}" type="presParOf" srcId="{EEBED620-65F7-4A22-82DB-8FF758F8E156}" destId="{FAB07778-DA9E-4267-81D0-AB3E2B4C95E2}" srcOrd="4" destOrd="0" presId="urn:microsoft.com/office/officeart/2008/layout/VerticalAccentList"/>
    <dgm:cxn modelId="{C7477FEC-B825-4613-86FA-B5AB4BEA3D45}" type="presParOf" srcId="{EEBED620-65F7-4A22-82DB-8FF758F8E156}" destId="{77AEEDE4-10DF-46D3-887B-5884C482A9DC}" srcOrd="5" destOrd="0" presId="urn:microsoft.com/office/officeart/2008/layout/VerticalAccentList"/>
    <dgm:cxn modelId="{00B312F3-50A6-4DB6-ABB5-02B3185BD988}" type="presParOf" srcId="{EEBED620-65F7-4A22-82DB-8FF758F8E156}" destId="{15543BAF-5AB0-4A5F-B516-69F80B87EB16}" srcOrd="6" destOrd="0" presId="urn:microsoft.com/office/officeart/2008/layout/VerticalAccentList"/>
    <dgm:cxn modelId="{95EE5B71-6F22-47D6-B85D-3881D8365C9B}" type="presParOf" srcId="{EEBED620-65F7-4A22-82DB-8FF758F8E156}" destId="{BCC251DC-B164-4B12-8EFD-884821E05690}" srcOrd="7" destOrd="0" presId="urn:microsoft.com/office/officeart/2008/layout/VerticalAccentList"/>
    <dgm:cxn modelId="{1520BCE6-9241-44D9-9B90-60663B72586C}" type="presParOf" srcId="{2C1152CE-A981-4F9E-958A-9626FC0FD006}" destId="{C1082F4A-882E-40CB-A05B-40514DD70493}" srcOrd="5" destOrd="0" presId="urn:microsoft.com/office/officeart/2008/layout/VerticalAccentList"/>
    <dgm:cxn modelId="{3FF5F7BD-0A8A-41E4-90FC-8136A5384203}" type="presParOf" srcId="{2C1152CE-A981-4F9E-958A-9626FC0FD006}" destId="{A6A9E421-2CB1-4CF9-B3D0-0B52807D948E}" srcOrd="6" destOrd="0" presId="urn:microsoft.com/office/officeart/2008/layout/VerticalAccentList"/>
    <dgm:cxn modelId="{BDE7FF11-7654-4BB7-A586-13E51F6A0A3C}" type="presParOf" srcId="{A6A9E421-2CB1-4CF9-B3D0-0B52807D948E}" destId="{0AF5A9A2-1BFE-4F9D-937D-D067833B0322}" srcOrd="0" destOrd="0" presId="urn:microsoft.com/office/officeart/2008/layout/VerticalAccentList"/>
    <dgm:cxn modelId="{BF46B122-3B13-4C7D-AA06-6BF2BD8D3FD6}" type="presParOf" srcId="{2C1152CE-A981-4F9E-958A-9626FC0FD006}" destId="{24BD7EC6-750F-4137-B6D8-E455AB293D64}" srcOrd="7" destOrd="0" presId="urn:microsoft.com/office/officeart/2008/layout/VerticalAccentList"/>
    <dgm:cxn modelId="{328B669F-68E9-4A6C-B969-5F7CD7FF4109}" type="presParOf" srcId="{24BD7EC6-750F-4137-B6D8-E455AB293D64}" destId="{DD170F2A-099F-489F-B660-D5FEA9F07D3C}" srcOrd="0" destOrd="0" presId="urn:microsoft.com/office/officeart/2008/layout/VerticalAccentList"/>
    <dgm:cxn modelId="{12AAE9D1-323E-4F4D-8CB1-39D8AF6977DF}" type="presParOf" srcId="{24BD7EC6-750F-4137-B6D8-E455AB293D64}" destId="{476CE348-797A-42DA-9D8E-A0D8C283C819}" srcOrd="1" destOrd="0" presId="urn:microsoft.com/office/officeart/2008/layout/VerticalAccentList"/>
    <dgm:cxn modelId="{5227457B-5A5F-496F-8667-3B3FD4A33A39}" type="presParOf" srcId="{24BD7EC6-750F-4137-B6D8-E455AB293D64}" destId="{3FC3063A-3B56-4006-A7A4-C9D8213636E7}" srcOrd="2" destOrd="0" presId="urn:microsoft.com/office/officeart/2008/layout/VerticalAccentList"/>
    <dgm:cxn modelId="{B4695801-F782-405F-94F9-BF7CF0806432}" type="presParOf" srcId="{24BD7EC6-750F-4137-B6D8-E455AB293D64}" destId="{8B83548C-97EF-4E49-8B18-959B014C9DA5}" srcOrd="3" destOrd="0" presId="urn:microsoft.com/office/officeart/2008/layout/VerticalAccentList"/>
    <dgm:cxn modelId="{89952435-2BB4-455E-AE6C-B060C4E82D40}" type="presParOf" srcId="{24BD7EC6-750F-4137-B6D8-E455AB293D64}" destId="{9EF39070-6E0B-4416-BAA9-D011953491C9}" srcOrd="4" destOrd="0" presId="urn:microsoft.com/office/officeart/2008/layout/VerticalAccentList"/>
    <dgm:cxn modelId="{2CAAB3BD-3942-450D-A82C-FD08F63F40A3}" type="presParOf" srcId="{24BD7EC6-750F-4137-B6D8-E455AB293D64}" destId="{C76AE722-670F-4CB6-8C69-082CF42251F2}" srcOrd="5" destOrd="0" presId="urn:microsoft.com/office/officeart/2008/layout/VerticalAccentList"/>
    <dgm:cxn modelId="{F3AA97B3-EAA0-42D3-8AF0-33D67A2F7E00}" type="presParOf" srcId="{24BD7EC6-750F-4137-B6D8-E455AB293D64}" destId="{66A8B03E-17AF-4665-9419-56B91F542D59}" srcOrd="6" destOrd="0" presId="urn:microsoft.com/office/officeart/2008/layout/VerticalAccentList"/>
    <dgm:cxn modelId="{E13740CD-D3A6-4C50-BA39-631B03CE7A67}" type="presParOf" srcId="{24BD7EC6-750F-4137-B6D8-E455AB293D64}" destId="{B3402EAE-8429-4D60-80C1-0C1CD2264712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020D4-4383-42FA-8DE6-AD13218313C9}">
      <dsp:nvSpPr>
        <dsp:cNvPr id="0" name=""/>
        <dsp:cNvSpPr/>
      </dsp:nvSpPr>
      <dsp:spPr>
        <a:xfrm>
          <a:off x="971250" y="843"/>
          <a:ext cx="5148532" cy="468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b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100" kern="1200"/>
            <a:t>Application process</a:t>
          </a:r>
          <a:endParaRPr lang="fr-CA" sz="2100" kern="1200" dirty="0"/>
        </a:p>
      </dsp:txBody>
      <dsp:txXfrm>
        <a:off x="971250" y="843"/>
        <a:ext cx="5148532" cy="468048"/>
      </dsp:txXfrm>
    </dsp:sp>
    <dsp:sp modelId="{46930CC0-0528-450F-BA59-D94922D9F650}">
      <dsp:nvSpPr>
        <dsp:cNvPr id="0" name=""/>
        <dsp:cNvSpPr/>
      </dsp:nvSpPr>
      <dsp:spPr>
        <a:xfrm>
          <a:off x="971250" y="468891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63F54-693E-4A21-BF18-148FB406EAFD}">
      <dsp:nvSpPr>
        <dsp:cNvPr id="0" name=""/>
        <dsp:cNvSpPr/>
      </dsp:nvSpPr>
      <dsp:spPr>
        <a:xfrm>
          <a:off x="1694905" y="468891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15A17A-8EDF-4D2B-A491-A3D45836ACD9}">
      <dsp:nvSpPr>
        <dsp:cNvPr id="0" name=""/>
        <dsp:cNvSpPr/>
      </dsp:nvSpPr>
      <dsp:spPr>
        <a:xfrm>
          <a:off x="2419131" y="468891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D5D56-BE97-4661-B657-6C31A705C08C}">
      <dsp:nvSpPr>
        <dsp:cNvPr id="0" name=""/>
        <dsp:cNvSpPr/>
      </dsp:nvSpPr>
      <dsp:spPr>
        <a:xfrm>
          <a:off x="3142786" y="468891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6E069-DF2F-4E77-9D45-FA0529C708F0}">
      <dsp:nvSpPr>
        <dsp:cNvPr id="0" name=""/>
        <dsp:cNvSpPr/>
      </dsp:nvSpPr>
      <dsp:spPr>
        <a:xfrm>
          <a:off x="3867013" y="468891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266BF1-4921-4A6B-B928-B64531B223D2}">
      <dsp:nvSpPr>
        <dsp:cNvPr id="0" name=""/>
        <dsp:cNvSpPr/>
      </dsp:nvSpPr>
      <dsp:spPr>
        <a:xfrm>
          <a:off x="4590668" y="468891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65490C-6A0E-4D21-BE69-C648617AA6E7}">
      <dsp:nvSpPr>
        <dsp:cNvPr id="0" name=""/>
        <dsp:cNvSpPr/>
      </dsp:nvSpPr>
      <dsp:spPr>
        <a:xfrm>
          <a:off x="5314895" y="468891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CC0180-8A41-45E0-8FE4-108C0811B27B}">
      <dsp:nvSpPr>
        <dsp:cNvPr id="0" name=""/>
        <dsp:cNvSpPr/>
      </dsp:nvSpPr>
      <dsp:spPr>
        <a:xfrm>
          <a:off x="971250" y="564234"/>
          <a:ext cx="5215462" cy="7627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100" kern="1200" dirty="0"/>
            <a:t>Varying degrees of work (bureaucratic and relational) to submit applications</a:t>
          </a:r>
        </a:p>
      </dsp:txBody>
      <dsp:txXfrm>
        <a:off x="971250" y="564234"/>
        <a:ext cx="5215462" cy="762745"/>
      </dsp:txXfrm>
    </dsp:sp>
    <dsp:sp modelId="{1B893826-10B9-4F24-A719-985444FA796B}">
      <dsp:nvSpPr>
        <dsp:cNvPr id="0" name=""/>
        <dsp:cNvSpPr/>
      </dsp:nvSpPr>
      <dsp:spPr>
        <a:xfrm>
          <a:off x="971250" y="1489534"/>
          <a:ext cx="5148532" cy="468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b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100" kern="1200"/>
            <a:t>Transparency</a:t>
          </a:r>
        </a:p>
      </dsp:txBody>
      <dsp:txXfrm>
        <a:off x="971250" y="1489534"/>
        <a:ext cx="5148532" cy="468048"/>
      </dsp:txXfrm>
    </dsp:sp>
    <dsp:sp modelId="{4A426D83-5E95-4A43-BFF1-54C435D58318}">
      <dsp:nvSpPr>
        <dsp:cNvPr id="0" name=""/>
        <dsp:cNvSpPr/>
      </dsp:nvSpPr>
      <dsp:spPr>
        <a:xfrm>
          <a:off x="971250" y="1957583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E06A1C-9C07-4030-9B0D-3B22BE267A8C}">
      <dsp:nvSpPr>
        <dsp:cNvPr id="0" name=""/>
        <dsp:cNvSpPr/>
      </dsp:nvSpPr>
      <dsp:spPr>
        <a:xfrm>
          <a:off x="1694905" y="1957583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AB3B09-4B3F-440B-A145-136278813388}">
      <dsp:nvSpPr>
        <dsp:cNvPr id="0" name=""/>
        <dsp:cNvSpPr/>
      </dsp:nvSpPr>
      <dsp:spPr>
        <a:xfrm>
          <a:off x="2419131" y="1957583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3FCDEC-23F4-4F14-B290-0D717B22FC91}">
      <dsp:nvSpPr>
        <dsp:cNvPr id="0" name=""/>
        <dsp:cNvSpPr/>
      </dsp:nvSpPr>
      <dsp:spPr>
        <a:xfrm>
          <a:off x="3142786" y="1957583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07778-DA9E-4267-81D0-AB3E2B4C95E2}">
      <dsp:nvSpPr>
        <dsp:cNvPr id="0" name=""/>
        <dsp:cNvSpPr/>
      </dsp:nvSpPr>
      <dsp:spPr>
        <a:xfrm>
          <a:off x="3867013" y="1957583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AEEDE4-10DF-46D3-887B-5884C482A9DC}">
      <dsp:nvSpPr>
        <dsp:cNvPr id="0" name=""/>
        <dsp:cNvSpPr/>
      </dsp:nvSpPr>
      <dsp:spPr>
        <a:xfrm>
          <a:off x="4590668" y="1957583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543BAF-5AB0-4A5F-B516-69F80B87EB16}">
      <dsp:nvSpPr>
        <dsp:cNvPr id="0" name=""/>
        <dsp:cNvSpPr/>
      </dsp:nvSpPr>
      <dsp:spPr>
        <a:xfrm>
          <a:off x="5314895" y="1957583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C251DC-B164-4B12-8EFD-884821E05690}">
      <dsp:nvSpPr>
        <dsp:cNvPr id="0" name=""/>
        <dsp:cNvSpPr/>
      </dsp:nvSpPr>
      <dsp:spPr>
        <a:xfrm>
          <a:off x="971250" y="2052926"/>
          <a:ext cx="5215462" cy="7627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100" kern="1200" dirty="0"/>
            <a:t>Varying levels of clarity and openness in the funding allocation process</a:t>
          </a:r>
        </a:p>
      </dsp:txBody>
      <dsp:txXfrm>
        <a:off x="971250" y="2052926"/>
        <a:ext cx="5215462" cy="762745"/>
      </dsp:txXfrm>
    </dsp:sp>
    <dsp:sp modelId="{0AF5A9A2-1BFE-4F9D-937D-D067833B0322}">
      <dsp:nvSpPr>
        <dsp:cNvPr id="0" name=""/>
        <dsp:cNvSpPr/>
      </dsp:nvSpPr>
      <dsp:spPr>
        <a:xfrm>
          <a:off x="971250" y="2978226"/>
          <a:ext cx="5148532" cy="468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b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100" kern="1200"/>
            <a:t>Autonomy</a:t>
          </a:r>
        </a:p>
      </dsp:txBody>
      <dsp:txXfrm>
        <a:off x="971250" y="2978226"/>
        <a:ext cx="5148532" cy="468048"/>
      </dsp:txXfrm>
    </dsp:sp>
    <dsp:sp modelId="{DD170F2A-099F-489F-B660-D5FEA9F07D3C}">
      <dsp:nvSpPr>
        <dsp:cNvPr id="0" name=""/>
        <dsp:cNvSpPr/>
      </dsp:nvSpPr>
      <dsp:spPr>
        <a:xfrm>
          <a:off x="971250" y="3446275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6CE348-797A-42DA-9D8E-A0D8C283C819}">
      <dsp:nvSpPr>
        <dsp:cNvPr id="0" name=""/>
        <dsp:cNvSpPr/>
      </dsp:nvSpPr>
      <dsp:spPr>
        <a:xfrm>
          <a:off x="1694905" y="3446275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C3063A-3B56-4006-A7A4-C9D8213636E7}">
      <dsp:nvSpPr>
        <dsp:cNvPr id="0" name=""/>
        <dsp:cNvSpPr/>
      </dsp:nvSpPr>
      <dsp:spPr>
        <a:xfrm>
          <a:off x="2419131" y="3446275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83548C-97EF-4E49-8B18-959B014C9DA5}">
      <dsp:nvSpPr>
        <dsp:cNvPr id="0" name=""/>
        <dsp:cNvSpPr/>
      </dsp:nvSpPr>
      <dsp:spPr>
        <a:xfrm>
          <a:off x="3142786" y="3446275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F39070-6E0B-4416-BAA9-D011953491C9}">
      <dsp:nvSpPr>
        <dsp:cNvPr id="0" name=""/>
        <dsp:cNvSpPr/>
      </dsp:nvSpPr>
      <dsp:spPr>
        <a:xfrm>
          <a:off x="3867013" y="3446275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AE722-670F-4CB6-8C69-082CF42251F2}">
      <dsp:nvSpPr>
        <dsp:cNvPr id="0" name=""/>
        <dsp:cNvSpPr/>
      </dsp:nvSpPr>
      <dsp:spPr>
        <a:xfrm>
          <a:off x="4590668" y="3446275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8B03E-17AF-4665-9419-56B91F542D59}">
      <dsp:nvSpPr>
        <dsp:cNvPr id="0" name=""/>
        <dsp:cNvSpPr/>
      </dsp:nvSpPr>
      <dsp:spPr>
        <a:xfrm>
          <a:off x="5314895" y="3446275"/>
          <a:ext cx="1204756" cy="953431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02EAE-8429-4D60-80C1-0C1CD2264712}">
      <dsp:nvSpPr>
        <dsp:cNvPr id="0" name=""/>
        <dsp:cNvSpPr/>
      </dsp:nvSpPr>
      <dsp:spPr>
        <a:xfrm>
          <a:off x="971250" y="3541618"/>
          <a:ext cx="5215462" cy="7627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100" kern="1200" dirty="0"/>
            <a:t>Varying degrees of power to negotiate the objectives, limits, and course of the initiative</a:t>
          </a:r>
        </a:p>
      </dsp:txBody>
      <dsp:txXfrm>
        <a:off x="971250" y="3541618"/>
        <a:ext cx="5215462" cy="762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18C13-3C0B-9BC7-5B6D-DAA24703D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C8750F-CCA3-AF09-CC9C-751CC3E47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0CBB2C-A766-118F-0D96-804FEF626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6ECED4-C70B-4C9D-7D97-7F850975D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B03601-3520-904A-0093-35474998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8679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1CDB4A-E159-FF79-BE18-8994F30CA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2551BE-2D0D-C35E-E48F-29C0B1854C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0E6FD8-A8E2-7D15-ACFB-CE17D4D5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73F4C8-6EA2-9303-80ED-AB658BB34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27BEED-519B-7995-52E2-DFFD97B88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71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70A3301-33D6-7E60-E547-ABC2B04961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80DF55E-717B-7251-B86D-669111A93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128F35-35E4-3514-B36D-09DFD0385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ED9A9A-10BB-03EB-77D1-2AAB09C95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74630F-6CE8-F8A7-2078-DCE77114F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6229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43502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4994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9555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75614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70731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43368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339087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9849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6C0027-BF37-D99F-9DB1-27B742DE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CB41AA-858E-4B91-78F5-64FF11307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20FA8C-E1A2-A6D6-F1A0-E71A51CEE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2D6F84-2F62-F583-0AA2-ECD47CE1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E05ABC-EBB3-562D-1438-7AA0879D0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28058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36571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585209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1010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28801C-C5C8-413B-251E-42D016AAE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F2E19F-FC3F-C37D-6DAB-C5BC2E361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980EA6-22C7-D7DC-FC93-B32DF550B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AC6EDA-1325-20F3-8C45-5E2AC3229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0CA20D-4A76-0639-ACAA-48F6D5313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92108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08980B-D5B2-64B7-67EC-5B07443A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DCC8C4-E7FF-3F8B-9DFC-5C61D3EDE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68180B-FF39-540A-A40F-6B59EAE2E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F1827E-B867-1C27-ED35-EF69D052F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AADD77-B52E-4BDF-C142-AC646F130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67B09F-4CE3-6C9E-0A89-BF53EB430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6703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077B91-76F2-24B8-A999-0C15A70B4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65C2B4-9894-EECF-D581-CC5F55825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7B19DD9-16AD-6151-CF0E-01DAAC661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91CD3D-B46A-4972-7822-C855927463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8129D84-9DE7-5277-7DEA-662EF85225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3F3ED8B-2D7C-B5B9-3DDD-21D5060FB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8DCFD2F-08A0-19D1-C39A-FD09DFCD4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FC8923C-CC80-E2D1-12C2-A5185156A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8522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DB8C52-8BFA-4A32-BC84-B977B12A8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6AE458C-F4A7-E45B-98F0-EC51C23C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F28752-9FA5-39E5-C4CA-FA043EC36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1735202-0147-9B4D-4A36-8054F78C3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728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9190779-74E3-0D34-D72B-ACF659334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3614A48-C7DD-7E03-5F82-C96798E93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DC937CA-9506-363A-621F-7AB6688AE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5823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1BA214-CE4B-84B8-1994-9844FF98C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E3CF88-BC00-7B28-9553-B1296EAFA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896C1B-59D5-CCE2-FFC4-D9EE2C337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2B174BE-D619-1212-288E-D943B127A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9A4144-5B41-7482-DDC9-D430867D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F7599C-853D-C1D3-A815-EB990AAD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28553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5B7A24-431C-1030-98C2-09228B73F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E1DF2C4-E9FA-0BCA-4877-CC7E3118F5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D5F2D48-3479-25CF-352D-2145B617A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7716D3-90A4-CCDA-2CC1-E827D284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CC8B53-3686-4BE8-ED42-EF4F35D64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F877AC-BC94-1C7E-BA38-DEF07ED1A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96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6CE9F51-BB59-9FD7-5BFC-36F0F4ACE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1EA4DB-94CD-A2C5-45EE-1DC402175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3A6395-DFB0-C48C-371A-6159C32C82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6504C-DFD0-47F3-AD12-6A1748DFF2F0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9E76DF-5B3C-F3C6-4B4B-29AF540562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E035BB-9F1B-19E9-2704-20867FB10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969CC-8354-47B4-8ED6-02693A28B0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381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F065-E0C7-4BE6-A706-5979A42BF979}" type="datetimeFigureOut">
              <a:rPr lang="fr-CA" smtClean="0"/>
              <a:t>2025-03-31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65024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7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18.xml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AFFD22-F48A-620D-ADC1-D4A3B72E9F9E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965700" y="309846"/>
            <a:ext cx="69519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challenges of budget balancing sometimes lean towards revenue (not enough) and other times towards costs (too high).</a:t>
            </a:r>
          </a:p>
          <a:p>
            <a:endParaRPr lang="en-US" sz="3200" dirty="0"/>
          </a:p>
          <a:p>
            <a:r>
              <a:rPr lang="en-US" sz="3200" dirty="0"/>
              <a:t>In a social enterprise (SE), it's also important to consider in-kind contributions, such as donations and volunteer work.</a:t>
            </a:r>
          </a:p>
          <a:p>
            <a:endParaRPr lang="en-US" sz="3200" dirty="0"/>
          </a:p>
          <a:p>
            <a:r>
              <a:rPr lang="en-US" sz="3200" dirty="0"/>
              <a:t>It's a good practice not to anticipate these contributions.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681ACE-ED96-9358-5433-6A79E893823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3313" y="309846"/>
            <a:ext cx="35209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A" sz="4400" dirty="0">
                <a:solidFill>
                  <a:prstClr val="black"/>
                </a:solidFill>
              </a:rPr>
              <a:t>The budget for social </a:t>
            </a:r>
            <a:r>
              <a:rPr lang="fr-CA" sz="4400" dirty="0" err="1">
                <a:solidFill>
                  <a:prstClr val="black"/>
                </a:solidFill>
              </a:rPr>
              <a:t>enterprise</a:t>
            </a:r>
            <a:endParaRPr lang="fr-CA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06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4052FF-D1E7-2ABF-2A85-E4AEA2618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C8F8D4-229A-2AD0-3391-1F4139E62A5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71449" y="208246"/>
            <a:ext cx="750951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a SE, there are both internal and external solutions to the challenge of low revenues.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External solutions: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Government programs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Philanthropic funders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Personal donations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Business partnerships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Internal solutions: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Fundraising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Membership fees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Sale of goods and services (including user fees)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Voluntary and material contributions</a:t>
            </a:r>
          </a:p>
          <a:p>
            <a:r>
              <a:rPr lang="en-US" sz="2800" dirty="0"/>
              <a:t>These solutions are not mutually exclusive.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F3C43C-E426-26A0-6F60-2ACB193908A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9166623" y="298670"/>
            <a:ext cx="2545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>
                <a:solidFill>
                  <a:prstClr val="black"/>
                </a:solidFill>
              </a:rPr>
              <a:t>Revenues</a:t>
            </a:r>
          </a:p>
        </p:txBody>
      </p:sp>
    </p:spTree>
    <p:extLst>
      <p:ext uri="{BB962C8B-B14F-4D97-AF65-F5344CB8AC3E}">
        <p14:creationId xmlns:p14="http://schemas.microsoft.com/office/powerpoint/2010/main" val="272659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A9198-73B6-320C-958B-8F14745D3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FFD0A6-7EAE-8413-18BE-C4642198A270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552701" y="1904334"/>
            <a:ext cx="33147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External solutions involve variations in the application process, transparency of selection, and autonomy regarding objectives.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4F80B3-AE51-F5DF-54FE-E30CC31719C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52701" y="745577"/>
            <a:ext cx="66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5400" dirty="0" err="1">
                <a:solidFill>
                  <a:prstClr val="black"/>
                </a:solidFill>
              </a:rPr>
              <a:t>Funders</a:t>
            </a:r>
            <a:r>
              <a:rPr lang="fr-CA" sz="5400" dirty="0">
                <a:solidFill>
                  <a:prstClr val="black"/>
                </a:solidFill>
              </a:rPr>
              <a:t> &amp; </a:t>
            </a:r>
            <a:r>
              <a:rPr lang="fr-CA" sz="5400" dirty="0" err="1">
                <a:solidFill>
                  <a:prstClr val="black"/>
                </a:solidFill>
              </a:rPr>
              <a:t>Donors</a:t>
            </a:r>
            <a:endParaRPr lang="fr-CA" sz="5400" dirty="0">
              <a:solidFill>
                <a:prstClr val="black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BBEF819-CACA-5A0D-8CEA-2C9590EC3701}"/>
              </a:ext>
            </a:extLst>
          </p:cNvPr>
          <p:cNvGraphicFramePr/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67012944"/>
              </p:ext>
            </p:extLst>
          </p:nvPr>
        </p:nvGraphicFramePr>
        <p:xfrm>
          <a:off x="5105400" y="1895142"/>
          <a:ext cx="7490902" cy="4400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14282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12BB34-E44C-DC93-769A-6C2AB671B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42FC9896-C538-212E-635C-1D789B6DF514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39947" y="2647263"/>
            <a:ext cx="102991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 participatory budget is an approach to budgeting where the resource allocation process is managed democratically, by vote or consensus, involving the people who will be affected by it.</a:t>
            </a:r>
            <a:endParaRPr lang="fr-CA" sz="2000" dirty="0">
              <a:solidFill>
                <a:prstClr val="black"/>
              </a:solidFill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80B629C4-EB7D-294B-555C-76F5C1ACB5C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39947" y="1694942"/>
            <a:ext cx="60790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err="1">
                <a:solidFill>
                  <a:prstClr val="black"/>
                </a:solidFill>
              </a:rPr>
              <a:t>Participatory</a:t>
            </a:r>
            <a:r>
              <a:rPr lang="fr-CA" sz="4400" dirty="0">
                <a:solidFill>
                  <a:prstClr val="black"/>
                </a:solidFill>
              </a:rPr>
              <a:t> Budget</a:t>
            </a:r>
          </a:p>
        </p:txBody>
      </p:sp>
    </p:spTree>
    <p:extLst>
      <p:ext uri="{BB962C8B-B14F-4D97-AF65-F5344CB8AC3E}">
        <p14:creationId xmlns:p14="http://schemas.microsoft.com/office/powerpoint/2010/main" val="2583444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B47988-9519-08F5-8DDE-F10556B6D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AEB0FA-23E3-3E5B-9102-F2002DF725AC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933927" y="296580"/>
            <a:ext cx="686513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a participatory budget, you can share: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Allocation choices: determine towards what and how financial resources are allocated.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What: rate and amount of allocation for staff, operations, and the program.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How: related to the procurement process.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Estimations: the ways of calculating and evaluating anticipated expenses.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Effective use: determine how the effectiveness of spending is measured.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5116EA-911F-4C01-0445-CB0FEB993EF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07740" y="296580"/>
            <a:ext cx="35923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A" sz="4800" dirty="0">
                <a:solidFill>
                  <a:prstClr val="black"/>
                </a:solidFill>
              </a:rPr>
              <a:t>Sharing </a:t>
            </a:r>
            <a:r>
              <a:rPr lang="fr-CA" sz="4800" dirty="0" err="1">
                <a:solidFill>
                  <a:prstClr val="black"/>
                </a:solidFill>
              </a:rPr>
              <a:t>budgetary</a:t>
            </a:r>
            <a:r>
              <a:rPr lang="fr-CA" sz="4800" dirty="0">
                <a:solidFill>
                  <a:prstClr val="black"/>
                </a:solidFill>
              </a:rPr>
              <a:t> </a:t>
            </a:r>
            <a:r>
              <a:rPr lang="fr-CA" sz="4800" dirty="0" err="1">
                <a:solidFill>
                  <a:prstClr val="black"/>
                </a:solidFill>
              </a:rPr>
              <a:t>authority</a:t>
            </a:r>
            <a:endParaRPr lang="fr-CA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05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AF6E5E-772D-0E8C-EE84-BE67E8130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1596B4-9F36-373E-5CE9-1A89B1BA514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92369" y="763716"/>
            <a:ext cx="8393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b="1" dirty="0" err="1">
                <a:solidFill>
                  <a:prstClr val="black"/>
                </a:solidFill>
              </a:rPr>
              <a:t>Degrees</a:t>
            </a:r>
            <a:r>
              <a:rPr lang="fr-CA" sz="4400" b="1" dirty="0">
                <a:solidFill>
                  <a:prstClr val="black"/>
                </a:solidFill>
              </a:rPr>
              <a:t> of Sharing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BF9AA2-7E10-C27A-C24A-8178901C158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38689" y="1801350"/>
            <a:ext cx="92203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Participatory budgets open according to the scale of engagement, where each step involves a further relinquishment of authority.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Inform: a non-participatory (traditional) budget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Consult: obtain feedback on budget choices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Involve: engage partners in budget discussions to ensure their concerns and aspirations are understood and considered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Collaborate: involve partners in a relationship where decision-making authority over the budget is shared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Co-create: share control over resources</a:t>
            </a:r>
          </a:p>
        </p:txBody>
      </p:sp>
    </p:spTree>
    <p:extLst>
      <p:ext uri="{BB962C8B-B14F-4D97-AF65-F5344CB8AC3E}">
        <p14:creationId xmlns:p14="http://schemas.microsoft.com/office/powerpoint/2010/main" val="72371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AB5169-D4AA-F99C-BA23-6D7C03958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5E1BB1-507B-14FF-ABB5-609123E001BF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7180" y="913626"/>
            <a:ext cx="89839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Information sharing: partners in the organization share their insights on budget matters arising from their on-site positioning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Adaptation: this information sharing allows for adaptations to emerging budget priorities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Belonging: creates a sense of community where participants feel more engaged, increasing their willingness to support the initiative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Networking: creates meeting opportunities where concerned individuals get to know each other</a:t>
            </a:r>
            <a:endParaRPr lang="fr-CA" sz="28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DC7048-18A0-1D7B-E8DA-8822BD61416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7180" y="205740"/>
            <a:ext cx="8595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>
                <a:solidFill>
                  <a:prstClr val="black"/>
                </a:solidFill>
              </a:rPr>
              <a:t>Avantages of </a:t>
            </a:r>
            <a:r>
              <a:rPr lang="fr-CA" sz="4000" dirty="0" err="1">
                <a:solidFill>
                  <a:prstClr val="black"/>
                </a:solidFill>
              </a:rPr>
              <a:t>participatory</a:t>
            </a:r>
            <a:r>
              <a:rPr lang="fr-CA" sz="4000" dirty="0">
                <a:solidFill>
                  <a:prstClr val="black"/>
                </a:solidFill>
              </a:rPr>
              <a:t> budgets</a:t>
            </a:r>
          </a:p>
        </p:txBody>
      </p:sp>
    </p:spTree>
    <p:extLst>
      <p:ext uri="{BB962C8B-B14F-4D97-AF65-F5344CB8AC3E}">
        <p14:creationId xmlns:p14="http://schemas.microsoft.com/office/powerpoint/2010/main" val="286133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B134E6-7E99-5580-3C93-797F580E5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98B015-CA04-3FA5-DD1C-6C661474DE75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75414" y="938280"/>
            <a:ext cx="98944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Lack of or unequal financial skills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Time: the coordination and respective deliberations of partners are time-consuming in planning.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Discretion: the organizational context or the nature of the field is not always conducive to sharing.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Shared accountability: collective choices involve responsibility that some partners are not ready to assume.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Unequal participation: due to their importance or other factors, some partners may dominate the deliberations.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Planning tension: budget deliberations highlight short/long-term, strategic/transitional oppositions among participants, as well as their different objectives.</a:t>
            </a:r>
            <a:endParaRPr lang="fr-CA" sz="24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30AA93-3021-BC3A-4734-8E75E88BAD9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38681" y="168839"/>
            <a:ext cx="95078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A" sz="4400" dirty="0">
                <a:solidFill>
                  <a:prstClr val="black"/>
                </a:solidFill>
              </a:rPr>
              <a:t>Limits of </a:t>
            </a:r>
            <a:r>
              <a:rPr lang="fr-CA" sz="4400" dirty="0" err="1">
                <a:solidFill>
                  <a:prstClr val="black"/>
                </a:solidFill>
              </a:rPr>
              <a:t>participatory</a:t>
            </a:r>
            <a:r>
              <a:rPr lang="fr-CA" sz="4400" dirty="0">
                <a:solidFill>
                  <a:prstClr val="black"/>
                </a:solidFill>
              </a:rPr>
              <a:t> budgets</a:t>
            </a:r>
          </a:p>
        </p:txBody>
      </p:sp>
    </p:spTree>
    <p:extLst>
      <p:ext uri="{BB962C8B-B14F-4D97-AF65-F5344CB8AC3E}">
        <p14:creationId xmlns:p14="http://schemas.microsoft.com/office/powerpoint/2010/main" val="182950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529</Words>
  <Application>Microsoft Office PowerPoint</Application>
  <PresentationFormat>Grand écran</PresentationFormat>
  <Paragraphs>55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Nelson</dc:creator>
  <cp:lastModifiedBy>Eric Nelson</cp:lastModifiedBy>
  <cp:revision>8</cp:revision>
  <dcterms:created xsi:type="dcterms:W3CDTF">2025-03-25T03:15:09Z</dcterms:created>
  <dcterms:modified xsi:type="dcterms:W3CDTF">2025-03-31T13:54:16Z</dcterms:modified>
</cp:coreProperties>
</file>