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87" r:id="rId3"/>
    <p:sldId id="526" r:id="rId4"/>
    <p:sldId id="489" r:id="rId5"/>
    <p:sldId id="488" r:id="rId6"/>
    <p:sldId id="493" r:id="rId7"/>
    <p:sldId id="490" r:id="rId8"/>
    <p:sldId id="492" r:id="rId9"/>
    <p:sldId id="494" r:id="rId10"/>
    <p:sldId id="496" r:id="rId11"/>
    <p:sldId id="491" r:id="rId12"/>
    <p:sldId id="495" r:id="rId13"/>
    <p:sldId id="497" r:id="rId14"/>
    <p:sldId id="499" r:id="rId15"/>
    <p:sldId id="498" r:id="rId16"/>
    <p:sldId id="503" r:id="rId17"/>
    <p:sldId id="500" r:id="rId18"/>
    <p:sldId id="501" r:id="rId19"/>
    <p:sldId id="502" r:id="rId20"/>
    <p:sldId id="504" r:id="rId21"/>
    <p:sldId id="505" r:id="rId22"/>
    <p:sldId id="506" r:id="rId23"/>
    <p:sldId id="507" r:id="rId24"/>
    <p:sldId id="508" r:id="rId25"/>
    <p:sldId id="509" r:id="rId26"/>
    <p:sldId id="510" r:id="rId27"/>
    <p:sldId id="511" r:id="rId28"/>
    <p:sldId id="512" r:id="rId29"/>
    <p:sldId id="513" r:id="rId30"/>
    <p:sldId id="514" r:id="rId31"/>
    <p:sldId id="527" r:id="rId3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DED8FF-0769-9B3D-C718-B40536BAC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6F5AA0-38EE-2F6D-8D09-223D834C7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1891C2-04E4-AB0C-CC65-5EB50128D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681F9C-83B9-FDD6-37C9-2D15026F9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6BA45A-1FD2-7A5E-998A-1DD697B6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8096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60F189-A8BD-735D-55FD-D98F7EEAD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4E72814-17FE-2D59-5211-FE7B55A3B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53F1EF-58F0-454F-BEF0-254F3CBC4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0418EA-E24D-159E-4148-E6FF21BDC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793CF4-9B23-AA0F-6020-AF98BEFB0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913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68F2C60-E793-1907-CFCB-27A05989F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9DAB303-C302-376A-04B7-782EE8A02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1AEA41-72ED-BF3F-58FF-2A57BBBE9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E2E8A5-2885-2434-D693-8BE43D271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BDD62A-6CFB-159C-91AE-AAEEF9978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05112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33028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12188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18248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54048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35269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25383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0765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117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9596D1-7240-229D-EBCF-42FC9B66B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454C66-AB6F-3243-AC77-1B61DBBCD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D7C550-65F1-6833-84F6-54C683D58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35B0B-10B6-0F57-BDD9-3A2E2274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B79D94-151A-C088-DD60-4B12CD30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75139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84651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092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2834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5EE176-83C4-55D4-9221-19C5D7A4C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E949BF-84FB-7650-F3E3-0A36AD671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8DEE11-835E-7DE0-4934-AB175777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3D2923-5C28-9480-542B-5EDB0CDA1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81E793-373C-E961-739A-6C3175552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2236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430C17-C4AD-AAD8-D8A4-E3E0873BD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66763F-DF52-444A-4819-CEE233E93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4420E8-D154-0B82-A7E1-5754F902D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EAFEB2-F72E-4F4D-19C3-F63C4AD99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6CBB5F-EB58-4BE5-D104-EE7CC92A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4B1244-CA0D-E0E0-EB84-19C65742B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3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B515C4-D84B-C894-2D53-59CC3CC89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004EC0-B0B9-C5A2-2FC7-5FD313DDE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FF76B9-E4C0-7337-3E17-404636E17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8D5AEFC-02D6-5E9F-8A6F-6825248CB6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FF579B5-B9E0-C43A-CB6A-E315A361A3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3114DDA-2A36-E0B3-3E4E-14747A75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F9D1AE-C28F-A123-04B0-35AB28AD9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19DEEBF-CE03-D544-47B2-46AE6D424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9818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C75A4A-0550-5A17-7EBB-CA85962DE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E8C794-110E-0A94-6F51-7FE3B3AC7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EDA3B2-77F1-98B5-36BA-7EA085410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2D03B9-6EB6-7ECC-4425-A42A13AEA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7385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B13E28B-3B2B-8A94-DD43-CCF0D3F61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ED09A4-5799-B61F-CCDF-48C3F50E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78D051-69B3-B64D-30AA-05F5F8A91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05064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3A2192-2935-9FCD-1066-39AD163B5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5FC3AD-AAB2-85B8-0E4B-74D50A050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866788-19B9-06FC-0C96-87C3ADADA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637630-BE9A-7B14-6E67-187145B98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7BD886-6728-CD7C-FA0C-459ABAEBC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DC4F9C-567D-ADD9-FA87-90148EAC3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8387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E1943A-9AB3-235D-D24E-6C7B20509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247515D-7EC4-8B3A-DBB3-EF5305B4AB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87255F-90B0-43CA-C617-D9DCC03AF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637CCE4-5DDC-2EA2-902F-D92FD9E15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5648C6-31BC-ABC3-B344-3190B2368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D63908-1495-046E-26CA-8B96FCE51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1556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712C5E-2FD7-BC0A-F38E-60006C83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B60C53-61B2-DFF0-04BD-36EF8DDE8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0A9FC5-B49F-B6B9-0064-8D734E7CF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41BB4-860B-4D5C-8845-BB371412693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3A163B-1519-2B24-382C-152D73F9D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9FADC1-8806-60ED-2426-457EAA492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99964-EDD5-47D0-B508-85C98B6D0CE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0626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6661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hyperlink" Target="https://ecorner.stanford.edu/authorMaterialInfo.html?mid=2877" TargetMode="External"/><Relationship Id="rId4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3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35.xml"/><Relationship Id="rId1" Type="http://schemas.openxmlformats.org/officeDocument/2006/relationships/tags" Target="../tags/tag3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37.xml"/><Relationship Id="rId1" Type="http://schemas.openxmlformats.org/officeDocument/2006/relationships/tags" Target="../tags/tag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39.xml"/><Relationship Id="rId1" Type="http://schemas.openxmlformats.org/officeDocument/2006/relationships/tags" Target="../tags/tag3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4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45.xml"/><Relationship Id="rId1" Type="http://schemas.openxmlformats.org/officeDocument/2006/relationships/tags" Target="../tags/tag4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47.xml"/><Relationship Id="rId1" Type="http://schemas.openxmlformats.org/officeDocument/2006/relationships/tags" Target="../tags/tag4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hyperlink" Target="https://miro.com/fr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53.xml"/><Relationship Id="rId1" Type="http://schemas.openxmlformats.org/officeDocument/2006/relationships/tags" Target="../tags/tag5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5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61.xml"/><Relationship Id="rId1" Type="http://schemas.openxmlformats.org/officeDocument/2006/relationships/tags" Target="../tags/tag6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6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7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7.xml"/><Relationship Id="rId1" Type="http://schemas.openxmlformats.org/officeDocument/2006/relationships/tags" Target="../tags/tag7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83B2DD-9309-B2C2-EC8A-C2550E56EA6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766463" y="647373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hlinkClick r:id="rId5"/>
              </a:rPr>
              <a:t>The Osterwalder and Pigneur business model</a:t>
            </a:r>
            <a:endParaRPr kumimoji="0" lang="fr-C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2F739D-2AEB-CA49-F259-B64A83B7E7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22652" y="1487377"/>
            <a:ext cx="346165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US" sz="2400" dirty="0">
                <a:solidFill>
                  <a:prstClr val="black"/>
                </a:solidFill>
              </a:rPr>
              <a:t>The business model is a tool that allows visualization of the links between 9 essential components of businesses.</a:t>
            </a:r>
          </a:p>
          <a:p>
            <a:pPr lvl="0" algn="r">
              <a:defRPr/>
            </a:pPr>
            <a:endParaRPr lang="en-US" sz="2400" dirty="0">
              <a:solidFill>
                <a:prstClr val="black"/>
              </a:solidFill>
            </a:endParaRPr>
          </a:p>
          <a:p>
            <a:pPr lvl="0" algn="r">
              <a:defRPr/>
            </a:pPr>
            <a:r>
              <a:rPr lang="en-US" sz="2400" dirty="0">
                <a:solidFill>
                  <a:prstClr val="black"/>
                </a:solidFill>
              </a:rPr>
              <a:t>Each component is in a critical position concerning its neighbors.</a:t>
            </a:r>
            <a:endParaRPr kumimoji="0" lang="fr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D77A74C-8F6D-C60B-6238-4C2E4920D7C7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2795036"/>
              </p:ext>
            </p:extLst>
          </p:nvPr>
        </p:nvGraphicFramePr>
        <p:xfrm>
          <a:off x="3871395" y="1487377"/>
          <a:ext cx="6629538" cy="4897186"/>
        </p:xfrm>
        <a:graphic>
          <a:graphicData uri="http://schemas.openxmlformats.org/drawingml/2006/table">
            <a:tbl>
              <a:tblPr firstRow="1" firstCol="1" bandRow="1"/>
              <a:tblGrid>
                <a:gridCol w="159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0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4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5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65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9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4011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Partenaires clés</a:t>
                      </a:r>
                      <a:endParaRPr lang="fr-C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CA" sz="9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16" marR="54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Activités clés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16" marR="54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Proposition de valeur</a:t>
                      </a:r>
                      <a:endParaRPr lang="fr-C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CA" sz="9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16" marR="54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Relations avec le client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16" marR="54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Segments de clientèle</a:t>
                      </a:r>
                      <a:endParaRPr lang="fr-C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CA" sz="9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16" marR="54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7688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Ressources clés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16" marR="54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Canaux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16" marR="54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938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Structure de coûts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CA" sz="9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16" marR="54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9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Flux de revenus</a:t>
                      </a:r>
                      <a:endParaRPr lang="fr-C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r-CA" sz="9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16" marR="54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06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A9198-73B6-320C-958B-8F14745D3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B4CC40-DB3C-3D0F-DCD8-95A2FD7E573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6333" y="1610478"/>
            <a:ext cx="9539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Each type of distribution channel includes a customer relationship (direct/indirect) and also involves alternating its partners.</a:t>
            </a:r>
            <a:endParaRPr kumimoji="0" lang="fr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141A84-DE4D-EE12-1345-98EA2B3C708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6333" y="777153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Types of channels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2F838CA-1291-5DAF-DF2D-D0DD4E82619D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288123407"/>
              </p:ext>
            </p:extLst>
          </p:nvPr>
        </p:nvGraphicFramePr>
        <p:xfrm>
          <a:off x="2073728" y="2569242"/>
          <a:ext cx="9203530" cy="3380642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080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2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Channel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In/direct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Partner / Self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Sales agent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Direct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Partner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 err="1">
                          <a:effectLst/>
                        </a:rPr>
                        <a:t>Own</a:t>
                      </a:r>
                      <a:r>
                        <a:rPr lang="fr-CA" sz="2800" noProof="0" dirty="0">
                          <a:effectLst/>
                        </a:rPr>
                        <a:t> store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3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E-commerce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Indirect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 err="1">
                          <a:effectLst/>
                        </a:rPr>
                        <a:t>Choice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6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Partner store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Self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 err="1">
                          <a:effectLst/>
                        </a:rPr>
                        <a:t>Wholesaler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282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AF6E5E-772D-0E8C-EE84-BE67E8130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4425B3E-D707-3AD3-22E9-CFCCBFCD70A3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542903" y="1786830"/>
            <a:ext cx="917338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2800" dirty="0">
                <a:solidFill>
                  <a:prstClr val="black"/>
                </a:solidFill>
              </a:rPr>
              <a:t>Translate </a:t>
            </a:r>
            <a:r>
              <a:rPr lang="fr-FR" sz="2800" dirty="0" err="1">
                <a:solidFill>
                  <a:prstClr val="black"/>
                </a:solidFill>
              </a:rPr>
              <a:t>into</a:t>
            </a:r>
            <a:r>
              <a:rPr lang="fr-FR" sz="2800" dirty="0">
                <a:solidFill>
                  <a:prstClr val="black"/>
                </a:solidFill>
              </a:rPr>
              <a:t> English the </a:t>
            </a:r>
            <a:r>
              <a:rPr lang="fr-FR" sz="2800" dirty="0" err="1">
                <a:solidFill>
                  <a:prstClr val="black"/>
                </a:solidFill>
              </a:rPr>
              <a:t>following</a:t>
            </a:r>
            <a:r>
              <a:rPr lang="fr-FR" sz="2800" dirty="0">
                <a:solidFill>
                  <a:prstClr val="black"/>
                </a:solidFill>
              </a:rPr>
              <a:t> </a:t>
            </a:r>
            <a:r>
              <a:rPr lang="fr-FR" sz="2800" dirty="0" err="1">
                <a:solidFill>
                  <a:prstClr val="black"/>
                </a:solidFill>
              </a:rPr>
              <a:t>text:Sensibilisation</a:t>
            </a:r>
            <a:r>
              <a:rPr lang="fr-FR" sz="2800" dirty="0">
                <a:solidFill>
                  <a:prstClr val="black"/>
                </a:solidFill>
              </a:rPr>
              <a:t> : Comment faire connaître les produits et services de votre entreprise ?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800" dirty="0">
                <a:solidFill>
                  <a:prstClr val="black"/>
                </a:solidFill>
              </a:rPr>
              <a:t>L'évaluation : Comment aidez-vous les clients à évaluer les propositions de valeur ?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800" dirty="0">
                <a:solidFill>
                  <a:prstClr val="black"/>
                </a:solidFill>
              </a:rPr>
              <a:t>Achat : Comment permettre aux clients d'acheter vos produits et services ?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800" dirty="0">
                <a:solidFill>
                  <a:prstClr val="black"/>
                </a:solidFill>
              </a:rPr>
              <a:t>Livraison : Comment livrez-vous la proposition de valeur aux clients ?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2800" dirty="0">
                <a:solidFill>
                  <a:prstClr val="black"/>
                </a:solidFill>
              </a:rPr>
              <a:t>Après-vente : Fournissez-vous un suivi après l'achat ?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C98C90D-BC8D-5180-113E-64A6244CB7C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566160" y="217170"/>
            <a:ext cx="77223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800" b="1" dirty="0">
                <a:solidFill>
                  <a:prstClr val="black"/>
                </a:solidFill>
              </a:rPr>
              <a:t>Étapes dans la formulation d’un canal</a:t>
            </a:r>
          </a:p>
        </p:txBody>
      </p:sp>
    </p:spTree>
    <p:extLst>
      <p:ext uri="{BB962C8B-B14F-4D97-AF65-F5344CB8AC3E}">
        <p14:creationId xmlns:p14="http://schemas.microsoft.com/office/powerpoint/2010/main" val="72371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B134E6-7E99-5580-3C93-797F580E5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144857-1EC6-6161-D9BF-D1F627069B7C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794656" y="904171"/>
            <a:ext cx="2895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Describes the type of relationships the company should maintain with its customer segment.</a:t>
            </a:r>
            <a:endParaRPr lang="fr-CA" sz="14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31DCA4-4599-C789-F2CD-29DF0B60FA9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31359" y="4690008"/>
            <a:ext cx="55429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How to acquire, retain, and grow customers?</a:t>
            </a:r>
            <a:endParaRPr lang="fr-CA" sz="3600" dirty="0">
              <a:solidFill>
                <a:prstClr val="black"/>
              </a:solidFill>
            </a:endParaRP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B62EC5B3-A42C-B46F-946B-7626D071DB3B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4063091" y="1019192"/>
            <a:ext cx="7181700" cy="3672552"/>
            <a:chOff x="1308630" y="258850"/>
            <a:chExt cx="5921624" cy="239962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861804-2163-BFF1-4723-6C2F86A6778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3532"/>
            <a:stretch>
              <a:fillRect/>
            </a:stretch>
          </p:blipFill>
          <p:spPr>
            <a:xfrm>
              <a:off x="1526701" y="258850"/>
              <a:ext cx="5703553" cy="239962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0031910-B5FB-E890-8EAC-E30E84B9BF03}"/>
                </a:ext>
              </a:extLst>
            </p:cNvPr>
            <p:cNvSpPr/>
            <p:nvPr/>
          </p:nvSpPr>
          <p:spPr>
            <a:xfrm>
              <a:off x="1308630" y="892183"/>
              <a:ext cx="297147" cy="1766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" name="Freeform 6">
            <a:extLst>
              <a:ext uri="{FF2B5EF4-FFF2-40B4-BE49-F238E27FC236}">
                <a16:creationId xmlns:a16="http://schemas.microsoft.com/office/drawing/2014/main" id="{D61C05DB-CEA4-78AE-332A-84F688B01E7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063091" y="908236"/>
            <a:ext cx="7632848" cy="3781772"/>
          </a:xfrm>
          <a:custGeom>
            <a:avLst/>
            <a:gdLst>
              <a:gd name="connsiteX0" fmla="*/ 4618231 w 7632848"/>
              <a:gd name="connsiteY0" fmla="*/ 82380 h 3781772"/>
              <a:gd name="connsiteX1" fmla="*/ 4378200 w 7632848"/>
              <a:gd name="connsiteY1" fmla="*/ 322411 h 3781772"/>
              <a:gd name="connsiteX2" fmla="*/ 4378200 w 7632848"/>
              <a:gd name="connsiteY2" fmla="*/ 1315569 h 3781772"/>
              <a:gd name="connsiteX3" fmla="*/ 4618231 w 7632848"/>
              <a:gd name="connsiteY3" fmla="*/ 1555600 h 3781772"/>
              <a:gd name="connsiteX4" fmla="*/ 5578329 w 7632848"/>
              <a:gd name="connsiteY4" fmla="*/ 1555600 h 3781772"/>
              <a:gd name="connsiteX5" fmla="*/ 5818360 w 7632848"/>
              <a:gd name="connsiteY5" fmla="*/ 1315569 h 3781772"/>
              <a:gd name="connsiteX6" fmla="*/ 5818360 w 7632848"/>
              <a:gd name="connsiteY6" fmla="*/ 322411 h 3781772"/>
              <a:gd name="connsiteX7" fmla="*/ 5578329 w 7632848"/>
              <a:gd name="connsiteY7" fmla="*/ 82380 h 3781772"/>
              <a:gd name="connsiteX8" fmla="*/ 277053 w 7632848"/>
              <a:gd name="connsiteY8" fmla="*/ 0 h 3781772"/>
              <a:gd name="connsiteX9" fmla="*/ 7355795 w 7632848"/>
              <a:gd name="connsiteY9" fmla="*/ 0 h 3781772"/>
              <a:gd name="connsiteX10" fmla="*/ 7632848 w 7632848"/>
              <a:gd name="connsiteY10" fmla="*/ 277053 h 3781772"/>
              <a:gd name="connsiteX11" fmla="*/ 7632848 w 7632848"/>
              <a:gd name="connsiteY11" fmla="*/ 3504719 h 3781772"/>
              <a:gd name="connsiteX12" fmla="*/ 7355795 w 7632848"/>
              <a:gd name="connsiteY12" fmla="*/ 3781772 h 3781772"/>
              <a:gd name="connsiteX13" fmla="*/ 277053 w 7632848"/>
              <a:gd name="connsiteY13" fmla="*/ 3781772 h 3781772"/>
              <a:gd name="connsiteX14" fmla="*/ 0 w 7632848"/>
              <a:gd name="connsiteY14" fmla="*/ 3504719 h 3781772"/>
              <a:gd name="connsiteX15" fmla="*/ 0 w 7632848"/>
              <a:gd name="connsiteY15" fmla="*/ 277053 h 3781772"/>
              <a:gd name="connsiteX16" fmla="*/ 277053 w 7632848"/>
              <a:gd name="connsiteY16" fmla="*/ 0 h 378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32848" h="3781772">
                <a:moveTo>
                  <a:pt x="4618231" y="82380"/>
                </a:moveTo>
                <a:cubicBezTo>
                  <a:pt x="4485666" y="82380"/>
                  <a:pt x="4378200" y="189846"/>
                  <a:pt x="4378200" y="322411"/>
                </a:cubicBezTo>
                <a:lnTo>
                  <a:pt x="4378200" y="1315569"/>
                </a:lnTo>
                <a:cubicBezTo>
                  <a:pt x="4378200" y="1448134"/>
                  <a:pt x="4485666" y="1555600"/>
                  <a:pt x="4618231" y="1555600"/>
                </a:cubicBezTo>
                <a:lnTo>
                  <a:pt x="5578329" y="1555600"/>
                </a:lnTo>
                <a:cubicBezTo>
                  <a:pt x="5710894" y="1555600"/>
                  <a:pt x="5818360" y="1448134"/>
                  <a:pt x="5818360" y="1315569"/>
                </a:cubicBezTo>
                <a:lnTo>
                  <a:pt x="5818360" y="322411"/>
                </a:lnTo>
                <a:cubicBezTo>
                  <a:pt x="5818360" y="189846"/>
                  <a:pt x="5710894" y="82380"/>
                  <a:pt x="5578329" y="82380"/>
                </a:cubicBezTo>
                <a:close/>
                <a:moveTo>
                  <a:pt x="277053" y="0"/>
                </a:moveTo>
                <a:lnTo>
                  <a:pt x="7355795" y="0"/>
                </a:lnTo>
                <a:cubicBezTo>
                  <a:pt x="7508807" y="0"/>
                  <a:pt x="7632848" y="124041"/>
                  <a:pt x="7632848" y="277053"/>
                </a:cubicBezTo>
                <a:lnTo>
                  <a:pt x="7632848" y="3504719"/>
                </a:lnTo>
                <a:cubicBezTo>
                  <a:pt x="7632848" y="3657731"/>
                  <a:pt x="7508807" y="3781772"/>
                  <a:pt x="7355795" y="3781772"/>
                </a:cubicBezTo>
                <a:lnTo>
                  <a:pt x="277053" y="3781772"/>
                </a:lnTo>
                <a:cubicBezTo>
                  <a:pt x="124041" y="3781772"/>
                  <a:pt x="0" y="3657731"/>
                  <a:pt x="0" y="3504719"/>
                </a:cubicBezTo>
                <a:lnTo>
                  <a:pt x="0" y="277053"/>
                </a:lnTo>
                <a:cubicBezTo>
                  <a:pt x="0" y="124041"/>
                  <a:pt x="124041" y="0"/>
                  <a:pt x="277053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506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4ACD40-3281-E54F-6015-BBB0FFA4E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1F6-AA94-5B74-CEF4-046CB5E4F21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85801" y="685800"/>
            <a:ext cx="10396882" cy="11519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/>
              <a:t>Client relation</a:t>
            </a:r>
            <a:endParaRPr lang="fr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5BC8C-4223-65F7-1EB1-CBDD6C65351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5801" y="1560476"/>
            <a:ext cx="11228831" cy="33111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What type of relationship does each of our customer segments expect us to establish and maintain with them? </a:t>
            </a:r>
          </a:p>
          <a:p>
            <a:r>
              <a:rPr lang="en-US" sz="3200" dirty="0"/>
              <a:t>Which ones have we established? </a:t>
            </a:r>
          </a:p>
          <a:p>
            <a:r>
              <a:rPr lang="en-US" sz="3200" dirty="0"/>
              <a:t>How are they integrated into the rest of our business model? </a:t>
            </a:r>
          </a:p>
          <a:p>
            <a:r>
              <a:rPr lang="en-US" sz="3200" dirty="0"/>
              <a:t>What is their cost?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5357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FEDA33-C55A-0A0C-2D30-80548A0CF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BE83FC57-123A-B5E8-0679-02B8057D366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236207" y="965142"/>
            <a:ext cx="85733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Personal assistance: specific assignment of representatives to clients (account managers).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Self-service/automated: no direct relationship with customers, but providing means for them to serve themselves.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Communities: relying on communities (online, created) to provide members with the necessary support for using the product.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Co-creation: using feedback to drive the (re)development of the value proposition.</a:t>
            </a:r>
            <a:endParaRPr lang="fr-CA" sz="2800" dirty="0">
              <a:solidFill>
                <a:prstClr val="black"/>
              </a:solidFill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10200563-1322-5323-B2F6-BC78EA7D394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87828" y="195701"/>
            <a:ext cx="9633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err="1"/>
              <a:t>Variety</a:t>
            </a:r>
            <a:r>
              <a:rPr lang="fr-CA" sz="4400" dirty="0"/>
              <a:t> of </a:t>
            </a:r>
            <a:r>
              <a:rPr lang="fr-CA" sz="4400" dirty="0" err="1"/>
              <a:t>customer</a:t>
            </a:r>
            <a:r>
              <a:rPr lang="fr-CA" sz="4400" dirty="0"/>
              <a:t> </a:t>
            </a:r>
            <a:r>
              <a:rPr lang="fr-CA" sz="4400" dirty="0" err="1"/>
              <a:t>relationships</a:t>
            </a:r>
            <a:endParaRPr lang="fr-CA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89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64AEFA-1E3A-C703-CB06-81681C5EF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C1919-6407-976F-5B16-21BE52113AB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85801" y="685800"/>
            <a:ext cx="10396882" cy="11519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dirty="0"/>
              <a:t>Revenues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B3D52-7FE1-34F9-EEA1-228F3B48845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5801" y="1487324"/>
            <a:ext cx="10640085" cy="33111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For what value are our customers willing to pay? </a:t>
            </a:r>
          </a:p>
          <a:p>
            <a:r>
              <a:rPr lang="en-US" sz="3200" dirty="0"/>
              <a:t>What are they currently paying for? </a:t>
            </a:r>
          </a:p>
          <a:p>
            <a:r>
              <a:rPr lang="en-US" sz="3200" dirty="0"/>
              <a:t>How are they currently paying? </a:t>
            </a:r>
          </a:p>
          <a:p>
            <a:r>
              <a:rPr lang="en-US" sz="3200" dirty="0"/>
              <a:t>How would they prefer to pay? </a:t>
            </a:r>
          </a:p>
          <a:p>
            <a:r>
              <a:rPr lang="en-US" sz="3200" dirty="0"/>
              <a:t>What is the contribution of each revenue source to overall income?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416887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2D90E9-D32C-8AF7-56B4-040E98379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C010B1-84AA-3068-4E03-4F7D2DA56F5E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580121" y="346292"/>
            <a:ext cx="54051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Each segment can have different pricing mechanisms and cost structures.</a:t>
            </a:r>
            <a:endParaRPr lang="fr-CA" sz="28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2DBA51-4F9F-9BCA-8694-75D908FB642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785257" y="181905"/>
            <a:ext cx="37011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A" sz="4400" dirty="0">
                <a:solidFill>
                  <a:prstClr val="black"/>
                </a:solidFill>
              </a:rPr>
              <a:t>How do </a:t>
            </a:r>
            <a:r>
              <a:rPr lang="fr-CA" sz="4400" dirty="0" err="1">
                <a:solidFill>
                  <a:prstClr val="black"/>
                </a:solidFill>
              </a:rPr>
              <a:t>you</a:t>
            </a:r>
            <a:r>
              <a:rPr lang="fr-CA" sz="4400" dirty="0">
                <a:solidFill>
                  <a:prstClr val="black"/>
                </a:solidFill>
              </a:rPr>
              <a:t> </a:t>
            </a:r>
            <a:r>
              <a:rPr lang="fr-CA" sz="4400" dirty="0" err="1">
                <a:solidFill>
                  <a:prstClr val="black"/>
                </a:solidFill>
              </a:rPr>
              <a:t>make</a:t>
            </a:r>
            <a:r>
              <a:rPr lang="fr-CA" sz="4400" dirty="0">
                <a:solidFill>
                  <a:prstClr val="black"/>
                </a:solidFill>
              </a:rPr>
              <a:t> money?</a:t>
            </a: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39571603-1C0B-C90A-F8DF-E6F2D6EE52DB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3803576" y="2949761"/>
            <a:ext cx="7181700" cy="3672552"/>
            <a:chOff x="1308630" y="258850"/>
            <a:chExt cx="5921624" cy="239962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00972CD-13C2-DC26-8714-418F32A1A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3532"/>
            <a:stretch>
              <a:fillRect/>
            </a:stretch>
          </p:blipFill>
          <p:spPr>
            <a:xfrm>
              <a:off x="1526701" y="258850"/>
              <a:ext cx="5703553" cy="239962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216CEF2-7FCF-A72D-959F-C4AA55D1BFED}"/>
                </a:ext>
              </a:extLst>
            </p:cNvPr>
            <p:cNvSpPr/>
            <p:nvPr/>
          </p:nvSpPr>
          <p:spPr>
            <a:xfrm>
              <a:off x="1308630" y="892183"/>
              <a:ext cx="297147" cy="1766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" name="Freeform 6">
            <a:extLst>
              <a:ext uri="{FF2B5EF4-FFF2-40B4-BE49-F238E27FC236}">
                <a16:creationId xmlns:a16="http://schemas.microsoft.com/office/drawing/2014/main" id="{0F3E69B3-CF7D-5546-7FD7-AC697BF7D05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803576" y="2838805"/>
            <a:ext cx="7632848" cy="3781772"/>
          </a:xfrm>
          <a:custGeom>
            <a:avLst/>
            <a:gdLst>
              <a:gd name="connsiteX0" fmla="*/ 3636408 w 7632848"/>
              <a:gd name="connsiteY0" fmla="*/ 2520280 h 3781772"/>
              <a:gd name="connsiteX1" fmla="*/ 3456384 w 7632848"/>
              <a:gd name="connsiteY1" fmla="*/ 2700304 h 3781772"/>
              <a:gd name="connsiteX2" fmla="*/ 3456384 w 7632848"/>
              <a:gd name="connsiteY2" fmla="*/ 3420376 h 3781772"/>
              <a:gd name="connsiteX3" fmla="*/ 3636408 w 7632848"/>
              <a:gd name="connsiteY3" fmla="*/ 3600400 h 3781772"/>
              <a:gd name="connsiteX4" fmla="*/ 7001676 w 7632848"/>
              <a:gd name="connsiteY4" fmla="*/ 3600400 h 3781772"/>
              <a:gd name="connsiteX5" fmla="*/ 7181700 w 7632848"/>
              <a:gd name="connsiteY5" fmla="*/ 3420376 h 3781772"/>
              <a:gd name="connsiteX6" fmla="*/ 7181700 w 7632848"/>
              <a:gd name="connsiteY6" fmla="*/ 2700304 h 3781772"/>
              <a:gd name="connsiteX7" fmla="*/ 7001676 w 7632848"/>
              <a:gd name="connsiteY7" fmla="*/ 2520280 h 3781772"/>
              <a:gd name="connsiteX8" fmla="*/ 277053 w 7632848"/>
              <a:gd name="connsiteY8" fmla="*/ 0 h 3781772"/>
              <a:gd name="connsiteX9" fmla="*/ 7355795 w 7632848"/>
              <a:gd name="connsiteY9" fmla="*/ 0 h 3781772"/>
              <a:gd name="connsiteX10" fmla="*/ 7632848 w 7632848"/>
              <a:gd name="connsiteY10" fmla="*/ 277053 h 3781772"/>
              <a:gd name="connsiteX11" fmla="*/ 7632848 w 7632848"/>
              <a:gd name="connsiteY11" fmla="*/ 3504719 h 3781772"/>
              <a:gd name="connsiteX12" fmla="*/ 7355795 w 7632848"/>
              <a:gd name="connsiteY12" fmla="*/ 3781772 h 3781772"/>
              <a:gd name="connsiteX13" fmla="*/ 277053 w 7632848"/>
              <a:gd name="connsiteY13" fmla="*/ 3781772 h 3781772"/>
              <a:gd name="connsiteX14" fmla="*/ 0 w 7632848"/>
              <a:gd name="connsiteY14" fmla="*/ 3504719 h 3781772"/>
              <a:gd name="connsiteX15" fmla="*/ 0 w 7632848"/>
              <a:gd name="connsiteY15" fmla="*/ 277053 h 3781772"/>
              <a:gd name="connsiteX16" fmla="*/ 277053 w 7632848"/>
              <a:gd name="connsiteY16" fmla="*/ 0 h 378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32848" h="3781772">
                <a:moveTo>
                  <a:pt x="3636408" y="2520280"/>
                </a:moveTo>
                <a:cubicBezTo>
                  <a:pt x="3536983" y="2520280"/>
                  <a:pt x="3456384" y="2600879"/>
                  <a:pt x="3456384" y="2700304"/>
                </a:cubicBezTo>
                <a:lnTo>
                  <a:pt x="3456384" y="3420376"/>
                </a:lnTo>
                <a:cubicBezTo>
                  <a:pt x="3456384" y="3519801"/>
                  <a:pt x="3536983" y="3600400"/>
                  <a:pt x="3636408" y="3600400"/>
                </a:cubicBezTo>
                <a:lnTo>
                  <a:pt x="7001676" y="3600400"/>
                </a:lnTo>
                <a:cubicBezTo>
                  <a:pt x="7101101" y="3600400"/>
                  <a:pt x="7181700" y="3519801"/>
                  <a:pt x="7181700" y="3420376"/>
                </a:cubicBezTo>
                <a:lnTo>
                  <a:pt x="7181700" y="2700304"/>
                </a:lnTo>
                <a:cubicBezTo>
                  <a:pt x="7181700" y="2600879"/>
                  <a:pt x="7101101" y="2520280"/>
                  <a:pt x="7001676" y="2520280"/>
                </a:cubicBezTo>
                <a:close/>
                <a:moveTo>
                  <a:pt x="277053" y="0"/>
                </a:moveTo>
                <a:lnTo>
                  <a:pt x="7355795" y="0"/>
                </a:lnTo>
                <a:cubicBezTo>
                  <a:pt x="7508807" y="0"/>
                  <a:pt x="7632848" y="124041"/>
                  <a:pt x="7632848" y="277053"/>
                </a:cubicBezTo>
                <a:lnTo>
                  <a:pt x="7632848" y="3504719"/>
                </a:lnTo>
                <a:cubicBezTo>
                  <a:pt x="7632848" y="3657731"/>
                  <a:pt x="7508807" y="3781772"/>
                  <a:pt x="7355795" y="3781772"/>
                </a:cubicBezTo>
                <a:lnTo>
                  <a:pt x="277053" y="3781772"/>
                </a:lnTo>
                <a:cubicBezTo>
                  <a:pt x="124041" y="3781772"/>
                  <a:pt x="0" y="3657731"/>
                  <a:pt x="0" y="3504719"/>
                </a:cubicBezTo>
                <a:lnTo>
                  <a:pt x="0" y="277053"/>
                </a:lnTo>
                <a:cubicBezTo>
                  <a:pt x="0" y="124041"/>
                  <a:pt x="124041" y="0"/>
                  <a:pt x="277053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226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E6B051-3CE6-ACE8-34B4-85AA063E2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88E3BC-8D50-E412-0ECA-15825633564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84493" y="1046448"/>
            <a:ext cx="86214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One-time payment: Revenue from transactions made with customers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Asset sale: Selling ownership rights to physical products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Usage fee: Revenue based on the rate of customer usage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Subscription fee: Continuous access to a service for a one-time fee, usually with unlimited use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Lending/renting: Use of the product or service for a limited time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Licensing: Permission to use intellectual property under specific circumstances (including time)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Brokerage fees: Fees related to intermediary functions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Advertising: Advertising for a third party in the context of providing a product or service</a:t>
            </a:r>
            <a:endParaRPr lang="fr-CA" sz="2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EE985-3AF5-3BBE-DF45-9DBD854A815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19675" y="123118"/>
            <a:ext cx="62750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5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Types of revenues</a:t>
            </a:r>
          </a:p>
        </p:txBody>
      </p:sp>
    </p:spTree>
    <p:extLst>
      <p:ext uri="{BB962C8B-B14F-4D97-AF65-F5344CB8AC3E}">
        <p14:creationId xmlns:p14="http://schemas.microsoft.com/office/powerpoint/2010/main" val="310492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10F501-5502-5BC4-1C18-3A3B24D0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FAD1BD-8513-F718-F376-796EA258D9C0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44093" y="1086954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 err="1">
                <a:solidFill>
                  <a:prstClr val="black"/>
                </a:solidFill>
              </a:rPr>
              <a:t>Dertermining</a:t>
            </a:r>
            <a:r>
              <a:rPr lang="fr-CA" sz="4400" dirty="0">
                <a:solidFill>
                  <a:prstClr val="black"/>
                </a:solidFill>
              </a:rPr>
              <a:t> the </a:t>
            </a:r>
            <a:r>
              <a:rPr lang="fr-CA" sz="4400" dirty="0" err="1">
                <a:solidFill>
                  <a:prstClr val="black"/>
                </a:solidFill>
              </a:rPr>
              <a:t>price</a:t>
            </a:r>
            <a:endParaRPr lang="fr-CA" sz="4400" dirty="0">
              <a:solidFill>
                <a:prstClr val="black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307A054-8137-76AA-A94F-B9F2BA083F39}"/>
              </a:ext>
            </a:extLst>
          </p:cNvPr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91502695"/>
              </p:ext>
            </p:extLst>
          </p:nvPr>
        </p:nvGraphicFramePr>
        <p:xfrm>
          <a:off x="763954" y="2058185"/>
          <a:ext cx="8586874" cy="3101443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29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3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Fixed menu pricing: Predetermined prices based on fixed rates set in advance</a:t>
                      </a:r>
                      <a:endParaRPr lang="fr-C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Dynamic pricing: Prices change based on transaction conditions</a:t>
                      </a:r>
                      <a:endParaRPr lang="fr-C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0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List price: Unique and fixed price for the product</a:t>
                      </a:r>
                      <a:endParaRPr lang="fr-C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Negotiation: Depends on the outcomes of negotiations between buying and selling parties</a:t>
                      </a:r>
                      <a:endParaRPr lang="fr-C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Depends on product characteristics (number of product qualities)</a:t>
                      </a:r>
                      <a:endParaRPr lang="fr-C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Availability: Depends on stock at the time of purchase</a:t>
                      </a:r>
                      <a:endParaRPr lang="fr-C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Depending on the customer segment</a:t>
                      </a:r>
                      <a:endParaRPr lang="fr-C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Speculation: Real-time market based on supply and demand</a:t>
                      </a:r>
                      <a:endParaRPr lang="fr-C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5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Depending on the quantity (unit, volume) purchased</a:t>
                      </a:r>
                      <a:endParaRPr lang="fr-CA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Auction: Determined by the outcome of a competitive bidding process</a:t>
                      </a:r>
                      <a:endParaRPr lang="fr-C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464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5DEC05-DC56-55F8-D849-C94EB7CCA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E7A39B-7AF1-C20C-8B45-0D38F8351107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033810" y="1130783"/>
            <a:ext cx="8876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Resources are needed to create the value proposition, ensure the value proposition, and maintain distribution channels or relationships with customer segments.</a:t>
            </a:r>
            <a:endParaRPr lang="fr-CA" sz="2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B95430-ACB9-2DCA-61E2-7787C1F751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837542" y="245619"/>
            <a:ext cx="8572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What are your most important assets?</a:t>
            </a:r>
            <a:endParaRPr lang="fr-CA" sz="3600" dirty="0">
              <a:solidFill>
                <a:prstClr val="black"/>
              </a:solidFill>
            </a:endParaRP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73AD1341-236C-677B-DC92-D1CAF3F54970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2213062" y="2956728"/>
            <a:ext cx="7181700" cy="3672552"/>
            <a:chOff x="1308630" y="258850"/>
            <a:chExt cx="5921624" cy="239962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3FA87D9-FBFB-7F8A-0541-6449BC5ABA9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3532"/>
            <a:stretch>
              <a:fillRect/>
            </a:stretch>
          </p:blipFill>
          <p:spPr>
            <a:xfrm>
              <a:off x="1526701" y="258850"/>
              <a:ext cx="5703553" cy="239962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120992F-1DAA-22B0-55B9-06BECAD498A1}"/>
                </a:ext>
              </a:extLst>
            </p:cNvPr>
            <p:cNvSpPr/>
            <p:nvPr/>
          </p:nvSpPr>
          <p:spPr>
            <a:xfrm>
              <a:off x="1308630" y="892183"/>
              <a:ext cx="297147" cy="1766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" name="Freeform 6">
            <a:extLst>
              <a:ext uri="{FF2B5EF4-FFF2-40B4-BE49-F238E27FC236}">
                <a16:creationId xmlns:a16="http://schemas.microsoft.com/office/drawing/2014/main" id="{D1E42FE6-06FB-62DF-98F2-D3C86B013A0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2213062" y="2845772"/>
            <a:ext cx="7632848" cy="3781772"/>
          </a:xfrm>
          <a:custGeom>
            <a:avLst/>
            <a:gdLst>
              <a:gd name="connsiteX0" fmla="*/ 1728196 w 7632848"/>
              <a:gd name="connsiteY0" fmla="*/ 1440160 h 3781772"/>
              <a:gd name="connsiteX1" fmla="*/ 1512168 w 7632848"/>
              <a:gd name="connsiteY1" fmla="*/ 1656188 h 3781772"/>
              <a:gd name="connsiteX2" fmla="*/ 1512168 w 7632848"/>
              <a:gd name="connsiteY2" fmla="*/ 2520276 h 3781772"/>
              <a:gd name="connsiteX3" fmla="*/ 1728196 w 7632848"/>
              <a:gd name="connsiteY3" fmla="*/ 2736304 h 3781772"/>
              <a:gd name="connsiteX4" fmla="*/ 2952324 w 7632848"/>
              <a:gd name="connsiteY4" fmla="*/ 2736304 h 3781772"/>
              <a:gd name="connsiteX5" fmla="*/ 3168352 w 7632848"/>
              <a:gd name="connsiteY5" fmla="*/ 2520276 h 3781772"/>
              <a:gd name="connsiteX6" fmla="*/ 3168352 w 7632848"/>
              <a:gd name="connsiteY6" fmla="*/ 1656188 h 3781772"/>
              <a:gd name="connsiteX7" fmla="*/ 2952324 w 7632848"/>
              <a:gd name="connsiteY7" fmla="*/ 1440160 h 3781772"/>
              <a:gd name="connsiteX8" fmla="*/ 277053 w 7632848"/>
              <a:gd name="connsiteY8" fmla="*/ 0 h 3781772"/>
              <a:gd name="connsiteX9" fmla="*/ 7355795 w 7632848"/>
              <a:gd name="connsiteY9" fmla="*/ 0 h 3781772"/>
              <a:gd name="connsiteX10" fmla="*/ 7632848 w 7632848"/>
              <a:gd name="connsiteY10" fmla="*/ 277053 h 3781772"/>
              <a:gd name="connsiteX11" fmla="*/ 7632848 w 7632848"/>
              <a:gd name="connsiteY11" fmla="*/ 3504719 h 3781772"/>
              <a:gd name="connsiteX12" fmla="*/ 7355795 w 7632848"/>
              <a:gd name="connsiteY12" fmla="*/ 3781772 h 3781772"/>
              <a:gd name="connsiteX13" fmla="*/ 277053 w 7632848"/>
              <a:gd name="connsiteY13" fmla="*/ 3781772 h 3781772"/>
              <a:gd name="connsiteX14" fmla="*/ 0 w 7632848"/>
              <a:gd name="connsiteY14" fmla="*/ 3504719 h 3781772"/>
              <a:gd name="connsiteX15" fmla="*/ 0 w 7632848"/>
              <a:gd name="connsiteY15" fmla="*/ 277053 h 3781772"/>
              <a:gd name="connsiteX16" fmla="*/ 277053 w 7632848"/>
              <a:gd name="connsiteY16" fmla="*/ 0 h 378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32848" h="3781772">
                <a:moveTo>
                  <a:pt x="1728196" y="1440160"/>
                </a:moveTo>
                <a:cubicBezTo>
                  <a:pt x="1608887" y="1440160"/>
                  <a:pt x="1512168" y="1536879"/>
                  <a:pt x="1512168" y="1656188"/>
                </a:cubicBezTo>
                <a:lnTo>
                  <a:pt x="1512168" y="2520276"/>
                </a:lnTo>
                <a:cubicBezTo>
                  <a:pt x="1512168" y="2639585"/>
                  <a:pt x="1608887" y="2736304"/>
                  <a:pt x="1728196" y="2736304"/>
                </a:cubicBezTo>
                <a:lnTo>
                  <a:pt x="2952324" y="2736304"/>
                </a:lnTo>
                <a:cubicBezTo>
                  <a:pt x="3071633" y="2736304"/>
                  <a:pt x="3168352" y="2639585"/>
                  <a:pt x="3168352" y="2520276"/>
                </a:cubicBezTo>
                <a:lnTo>
                  <a:pt x="3168352" y="1656188"/>
                </a:lnTo>
                <a:cubicBezTo>
                  <a:pt x="3168352" y="1536879"/>
                  <a:pt x="3071633" y="1440160"/>
                  <a:pt x="2952324" y="1440160"/>
                </a:cubicBezTo>
                <a:close/>
                <a:moveTo>
                  <a:pt x="277053" y="0"/>
                </a:moveTo>
                <a:lnTo>
                  <a:pt x="7355795" y="0"/>
                </a:lnTo>
                <a:cubicBezTo>
                  <a:pt x="7508807" y="0"/>
                  <a:pt x="7632848" y="124041"/>
                  <a:pt x="7632848" y="277053"/>
                </a:cubicBezTo>
                <a:lnTo>
                  <a:pt x="7632848" y="3504719"/>
                </a:lnTo>
                <a:cubicBezTo>
                  <a:pt x="7632848" y="3657731"/>
                  <a:pt x="7508807" y="3781772"/>
                  <a:pt x="7355795" y="3781772"/>
                </a:cubicBezTo>
                <a:lnTo>
                  <a:pt x="277053" y="3781772"/>
                </a:lnTo>
                <a:cubicBezTo>
                  <a:pt x="124041" y="3781772"/>
                  <a:pt x="0" y="3657731"/>
                  <a:pt x="0" y="3504719"/>
                </a:cubicBezTo>
                <a:lnTo>
                  <a:pt x="0" y="277053"/>
                </a:lnTo>
                <a:cubicBezTo>
                  <a:pt x="0" y="124041"/>
                  <a:pt x="124041" y="0"/>
                  <a:pt x="277053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559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D9E9F0-2FBF-8734-6EE6-B5B732757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>
            <a:extLst>
              <a:ext uri="{FF2B5EF4-FFF2-40B4-BE49-F238E27FC236}">
                <a16:creationId xmlns:a16="http://schemas.microsoft.com/office/drawing/2014/main" id="{B48CC33A-B26B-8966-4974-3514859A123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15416" y="1608273"/>
            <a:ext cx="8919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dirty="0"/>
              <a:t>Access the </a:t>
            </a:r>
            <a:r>
              <a:rPr lang="en-US" sz="4800" dirty="0">
                <a:hlinkClick r:id="rId4"/>
              </a:rPr>
              <a:t>Miro</a:t>
            </a:r>
            <a:r>
              <a:rPr lang="en-US" sz="4800" dirty="0"/>
              <a:t> tool (or an alternative) to build a business model around it.</a:t>
            </a:r>
            <a:endParaRPr kumimoji="0" lang="fr-CA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E8DE3DF5-DB39-7B85-95A6-1EBC3CB000A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15416" y="684943"/>
            <a:ext cx="106977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Miro and the application of the model</a:t>
            </a:r>
            <a:endParaRPr kumimoji="0" lang="fr-CA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7425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61C5E4-EC82-D719-DB8D-EB36C9286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8D5EC2-61DC-58EC-CE49-A4DC080DB4DD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02771" y="393304"/>
            <a:ext cx="842435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Physical: real estate, machinery, retail locations, distribution infrastructure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Intellectual: brand patents, copyrights, data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Human: specific skills and abilities, research dimension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Financial: some business models rely more on financial resources upfront (investments).</a:t>
            </a:r>
            <a:endParaRPr lang="fr-CA" sz="3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170D59-6C65-7885-B94E-B67A73EA826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67409" y="5283292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>
                <a:solidFill>
                  <a:prstClr val="black"/>
                </a:solidFill>
              </a:rPr>
              <a:t>Type of ressources</a:t>
            </a:r>
          </a:p>
        </p:txBody>
      </p:sp>
    </p:spTree>
    <p:extLst>
      <p:ext uri="{BB962C8B-B14F-4D97-AF65-F5344CB8AC3E}">
        <p14:creationId xmlns:p14="http://schemas.microsoft.com/office/powerpoint/2010/main" val="311610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4C208D-51BC-A7CE-60C4-5B1F63158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F0D7-2270-1CE1-B31D-7AC47A3428C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85801" y="477570"/>
            <a:ext cx="10396882" cy="11519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/>
              <a:t>Key </a:t>
            </a:r>
            <a:r>
              <a:rPr lang="en-CA" b="1" dirty="0" err="1"/>
              <a:t>ressources</a:t>
            </a:r>
            <a:endParaRPr lang="fr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9EC13-5D37-7492-9516-09DE271931F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7976" y="1837765"/>
            <a:ext cx="10394707" cy="33111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What key resources are required for our: Value proposition? Distribution channels? Customer relationships? Revenue streams?</a:t>
            </a:r>
            <a:endParaRPr lang="fr-CA" sz="3400" dirty="0"/>
          </a:p>
        </p:txBody>
      </p:sp>
    </p:spTree>
    <p:extLst>
      <p:ext uri="{BB962C8B-B14F-4D97-AF65-F5344CB8AC3E}">
        <p14:creationId xmlns:p14="http://schemas.microsoft.com/office/powerpoint/2010/main" val="96808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747ABF-152A-2A91-8662-A4BE074CE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000D60-BFE2-C27D-6118-9F246A81151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3043749" y="1402046"/>
            <a:ext cx="84080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Originating from operations management, the concept of activity covers these points between key resources, the value proposition, and relationships with customers and partners.</a:t>
            </a:r>
            <a:endParaRPr lang="fr-CA" sz="20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77CB92-416E-C74F-834D-09D0DB061EF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043749" y="210241"/>
            <a:ext cx="85821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 err="1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</a:rPr>
              <a:t>What</a:t>
            </a:r>
            <a:r>
              <a:rPr lang="fr-CA" sz="3600" dirty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fr-CA" sz="3600" dirty="0" err="1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</a:rPr>
              <a:t>is</a:t>
            </a:r>
            <a:r>
              <a:rPr lang="fr-CA" sz="3600" dirty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fr-CA" sz="3600" dirty="0" err="1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</a:rPr>
              <a:t>most</a:t>
            </a:r>
            <a:r>
              <a:rPr lang="fr-CA" sz="3600" dirty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</a:rPr>
              <a:t> important for the business ?</a:t>
            </a: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AF8DEC75-3380-6654-B9C9-9DFAB2F1DED7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3455233" y="2935076"/>
            <a:ext cx="7181700" cy="3672552"/>
            <a:chOff x="1308630" y="258850"/>
            <a:chExt cx="5921624" cy="239962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6E9527B-05B3-F1E8-690C-7F88F460F50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3532"/>
            <a:stretch>
              <a:fillRect/>
            </a:stretch>
          </p:blipFill>
          <p:spPr>
            <a:xfrm>
              <a:off x="1526701" y="258850"/>
              <a:ext cx="5703553" cy="239962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12CD368-57C6-67FB-8DDF-4A1BCAEF6823}"/>
                </a:ext>
              </a:extLst>
            </p:cNvPr>
            <p:cNvSpPr/>
            <p:nvPr/>
          </p:nvSpPr>
          <p:spPr>
            <a:xfrm>
              <a:off x="1308630" y="892183"/>
              <a:ext cx="297147" cy="1766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" name="Freeform 6">
            <a:extLst>
              <a:ext uri="{FF2B5EF4-FFF2-40B4-BE49-F238E27FC236}">
                <a16:creationId xmlns:a16="http://schemas.microsoft.com/office/drawing/2014/main" id="{68E22599-2477-6A07-D208-25A07D7C2FD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55233" y="2824120"/>
            <a:ext cx="7632848" cy="3781772"/>
          </a:xfrm>
          <a:custGeom>
            <a:avLst/>
            <a:gdLst>
              <a:gd name="connsiteX0" fmla="*/ 1824207 w 7632848"/>
              <a:gd name="connsiteY0" fmla="*/ 110956 h 3781772"/>
              <a:gd name="connsiteX1" fmla="*/ 1584176 w 7632848"/>
              <a:gd name="connsiteY1" fmla="*/ 350987 h 3781772"/>
              <a:gd name="connsiteX2" fmla="*/ 1584176 w 7632848"/>
              <a:gd name="connsiteY2" fmla="*/ 1416153 h 3781772"/>
              <a:gd name="connsiteX3" fmla="*/ 1824207 w 7632848"/>
              <a:gd name="connsiteY3" fmla="*/ 1656184 h 3781772"/>
              <a:gd name="connsiteX4" fmla="*/ 2784305 w 7632848"/>
              <a:gd name="connsiteY4" fmla="*/ 1656184 h 3781772"/>
              <a:gd name="connsiteX5" fmla="*/ 3024336 w 7632848"/>
              <a:gd name="connsiteY5" fmla="*/ 1416153 h 3781772"/>
              <a:gd name="connsiteX6" fmla="*/ 3024336 w 7632848"/>
              <a:gd name="connsiteY6" fmla="*/ 350987 h 3781772"/>
              <a:gd name="connsiteX7" fmla="*/ 2784305 w 7632848"/>
              <a:gd name="connsiteY7" fmla="*/ 110956 h 3781772"/>
              <a:gd name="connsiteX8" fmla="*/ 277053 w 7632848"/>
              <a:gd name="connsiteY8" fmla="*/ 0 h 3781772"/>
              <a:gd name="connsiteX9" fmla="*/ 7355795 w 7632848"/>
              <a:gd name="connsiteY9" fmla="*/ 0 h 3781772"/>
              <a:gd name="connsiteX10" fmla="*/ 7632848 w 7632848"/>
              <a:gd name="connsiteY10" fmla="*/ 277053 h 3781772"/>
              <a:gd name="connsiteX11" fmla="*/ 7632848 w 7632848"/>
              <a:gd name="connsiteY11" fmla="*/ 3504719 h 3781772"/>
              <a:gd name="connsiteX12" fmla="*/ 7355795 w 7632848"/>
              <a:gd name="connsiteY12" fmla="*/ 3781772 h 3781772"/>
              <a:gd name="connsiteX13" fmla="*/ 277053 w 7632848"/>
              <a:gd name="connsiteY13" fmla="*/ 3781772 h 3781772"/>
              <a:gd name="connsiteX14" fmla="*/ 0 w 7632848"/>
              <a:gd name="connsiteY14" fmla="*/ 3504719 h 3781772"/>
              <a:gd name="connsiteX15" fmla="*/ 0 w 7632848"/>
              <a:gd name="connsiteY15" fmla="*/ 277053 h 3781772"/>
              <a:gd name="connsiteX16" fmla="*/ 277053 w 7632848"/>
              <a:gd name="connsiteY16" fmla="*/ 0 h 378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32848" h="3781772">
                <a:moveTo>
                  <a:pt x="1824207" y="110956"/>
                </a:moveTo>
                <a:cubicBezTo>
                  <a:pt x="1691642" y="110956"/>
                  <a:pt x="1584176" y="218422"/>
                  <a:pt x="1584176" y="350987"/>
                </a:cubicBezTo>
                <a:lnTo>
                  <a:pt x="1584176" y="1416153"/>
                </a:lnTo>
                <a:cubicBezTo>
                  <a:pt x="1584176" y="1548718"/>
                  <a:pt x="1691642" y="1656184"/>
                  <a:pt x="1824207" y="1656184"/>
                </a:cubicBezTo>
                <a:lnTo>
                  <a:pt x="2784305" y="1656184"/>
                </a:lnTo>
                <a:cubicBezTo>
                  <a:pt x="2916870" y="1656184"/>
                  <a:pt x="3024336" y="1548718"/>
                  <a:pt x="3024336" y="1416153"/>
                </a:cubicBezTo>
                <a:lnTo>
                  <a:pt x="3024336" y="350987"/>
                </a:lnTo>
                <a:cubicBezTo>
                  <a:pt x="3024336" y="218422"/>
                  <a:pt x="2916870" y="110956"/>
                  <a:pt x="2784305" y="110956"/>
                </a:cubicBezTo>
                <a:close/>
                <a:moveTo>
                  <a:pt x="277053" y="0"/>
                </a:moveTo>
                <a:lnTo>
                  <a:pt x="7355795" y="0"/>
                </a:lnTo>
                <a:cubicBezTo>
                  <a:pt x="7508807" y="0"/>
                  <a:pt x="7632848" y="124041"/>
                  <a:pt x="7632848" y="277053"/>
                </a:cubicBezTo>
                <a:lnTo>
                  <a:pt x="7632848" y="3504719"/>
                </a:lnTo>
                <a:cubicBezTo>
                  <a:pt x="7632848" y="3657731"/>
                  <a:pt x="7508807" y="3781772"/>
                  <a:pt x="7355795" y="3781772"/>
                </a:cubicBezTo>
                <a:lnTo>
                  <a:pt x="277053" y="3781772"/>
                </a:lnTo>
                <a:cubicBezTo>
                  <a:pt x="124041" y="3781772"/>
                  <a:pt x="0" y="3657731"/>
                  <a:pt x="0" y="3504719"/>
                </a:cubicBezTo>
                <a:lnTo>
                  <a:pt x="0" y="277053"/>
                </a:lnTo>
                <a:cubicBezTo>
                  <a:pt x="0" y="124041"/>
                  <a:pt x="124041" y="0"/>
                  <a:pt x="277053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7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8D7ECB-6845-FB25-308A-EF30D447A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CDDEA-EDE2-0845-B312-A6F916F095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85801" y="685800"/>
            <a:ext cx="10396882" cy="11519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/>
              <a:t>Key activities</a:t>
            </a:r>
            <a:endParaRPr lang="fr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39404-42DB-3C6B-3959-CA0A8FF9DD1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7976" y="1737471"/>
            <a:ext cx="10394707" cy="33111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What key activities are required for our: Value propositions? </a:t>
            </a:r>
          </a:p>
          <a:p>
            <a:r>
              <a:rPr lang="en-US" sz="4400" dirty="0"/>
              <a:t>Distribution channels? </a:t>
            </a:r>
          </a:p>
          <a:p>
            <a:r>
              <a:rPr lang="en-US" sz="4400" dirty="0"/>
              <a:t>Customer relationships? </a:t>
            </a:r>
          </a:p>
          <a:p>
            <a:r>
              <a:rPr lang="en-US" sz="4400" dirty="0"/>
              <a:t>Revenue streams?</a:t>
            </a:r>
            <a:endParaRPr lang="fr-CA" sz="4000" dirty="0"/>
          </a:p>
        </p:txBody>
      </p:sp>
    </p:spTree>
    <p:extLst>
      <p:ext uri="{BB962C8B-B14F-4D97-AF65-F5344CB8AC3E}">
        <p14:creationId xmlns:p14="http://schemas.microsoft.com/office/powerpoint/2010/main" val="232324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37E8FD-E961-6F23-DF3B-165B8E64B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223439-8696-DAD5-6249-AB2B3A6F47D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612290" y="987213"/>
            <a:ext cx="9313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Businesses are always in contact with suppliers, co-creators, and partners of all kinds.</a:t>
            </a:r>
            <a:endParaRPr lang="fr-CA" sz="24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3F17E2-9734-E281-8E26-B2C0CDAEC95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612290" y="202583"/>
            <a:ext cx="815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 err="1">
                <a:solidFill>
                  <a:prstClr val="black"/>
                </a:solidFill>
              </a:rPr>
              <a:t>Who</a:t>
            </a:r>
            <a:r>
              <a:rPr lang="fr-CA" sz="3600" dirty="0">
                <a:solidFill>
                  <a:prstClr val="black"/>
                </a:solidFill>
              </a:rPr>
              <a:t> supports </a:t>
            </a:r>
            <a:r>
              <a:rPr lang="fr-CA" sz="3600" dirty="0" err="1">
                <a:solidFill>
                  <a:prstClr val="black"/>
                </a:solidFill>
              </a:rPr>
              <a:t>you</a:t>
            </a:r>
            <a:r>
              <a:rPr lang="fr-CA" sz="3600" dirty="0">
                <a:solidFill>
                  <a:prstClr val="black"/>
                </a:solidFill>
              </a:rPr>
              <a:t> and </a:t>
            </a:r>
            <a:r>
              <a:rPr lang="fr-CA" sz="3600" dirty="0" err="1">
                <a:solidFill>
                  <a:prstClr val="black"/>
                </a:solidFill>
              </a:rPr>
              <a:t>who</a:t>
            </a:r>
            <a:r>
              <a:rPr lang="fr-CA" sz="3600" dirty="0">
                <a:solidFill>
                  <a:prstClr val="black"/>
                </a:solidFill>
              </a:rPr>
              <a:t> supplies </a:t>
            </a:r>
            <a:r>
              <a:rPr lang="fr-CA" sz="3600" dirty="0" err="1">
                <a:solidFill>
                  <a:prstClr val="black"/>
                </a:solidFill>
              </a:rPr>
              <a:t>you</a:t>
            </a:r>
            <a:r>
              <a:rPr lang="fr-CA" sz="3600" dirty="0">
                <a:solidFill>
                  <a:prstClr val="black"/>
                </a:solidFill>
              </a:rPr>
              <a:t>?</a:t>
            </a: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69670509-0057-FB66-6CD6-254648947AAE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4013888" y="2612304"/>
            <a:ext cx="7181700" cy="3672552"/>
            <a:chOff x="1308630" y="258850"/>
            <a:chExt cx="5921624" cy="2399626"/>
          </a:xfrm>
        </p:grpSpPr>
        <p:pic>
          <p:nvPicPr>
            <p:cNvPr id="5" name="Picture 5">
              <a:extLst>
                <a:ext uri="{FF2B5EF4-FFF2-40B4-BE49-F238E27FC236}">
                  <a16:creationId xmlns:a16="http://schemas.microsoft.com/office/drawing/2014/main" id="{96B97C58-CE53-263A-1104-C7FFC367458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3532"/>
            <a:stretch>
              <a:fillRect/>
            </a:stretch>
          </p:blipFill>
          <p:spPr>
            <a:xfrm>
              <a:off x="1526701" y="258850"/>
              <a:ext cx="5703553" cy="239962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C2068E-F3D0-BAC3-BC4F-ED73A45E1686}"/>
                </a:ext>
              </a:extLst>
            </p:cNvPr>
            <p:cNvSpPr/>
            <p:nvPr/>
          </p:nvSpPr>
          <p:spPr>
            <a:xfrm>
              <a:off x="1308630" y="892183"/>
              <a:ext cx="297147" cy="1766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" name="Freeform 7">
            <a:extLst>
              <a:ext uri="{FF2B5EF4-FFF2-40B4-BE49-F238E27FC236}">
                <a16:creationId xmlns:a16="http://schemas.microsoft.com/office/drawing/2014/main" id="{8133DB08-BD52-061A-9771-01DA494F1AB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4013888" y="2501348"/>
            <a:ext cx="7632848" cy="3781772"/>
          </a:xfrm>
          <a:custGeom>
            <a:avLst/>
            <a:gdLst>
              <a:gd name="connsiteX0" fmla="*/ 539295 w 7632848"/>
              <a:gd name="connsiteY0" fmla="*/ 110956 h 3781772"/>
              <a:gd name="connsiteX1" fmla="*/ 307339 w 7632848"/>
              <a:gd name="connsiteY1" fmla="*/ 342912 h 3781772"/>
              <a:gd name="connsiteX2" fmla="*/ 307339 w 7632848"/>
              <a:gd name="connsiteY2" fmla="*/ 2288324 h 3781772"/>
              <a:gd name="connsiteX3" fmla="*/ 539295 w 7632848"/>
              <a:gd name="connsiteY3" fmla="*/ 2520280 h 3781772"/>
              <a:gd name="connsiteX4" fmla="*/ 1467092 w 7632848"/>
              <a:gd name="connsiteY4" fmla="*/ 2520280 h 3781772"/>
              <a:gd name="connsiteX5" fmla="*/ 1699048 w 7632848"/>
              <a:gd name="connsiteY5" fmla="*/ 2288324 h 3781772"/>
              <a:gd name="connsiteX6" fmla="*/ 1699048 w 7632848"/>
              <a:gd name="connsiteY6" fmla="*/ 342912 h 3781772"/>
              <a:gd name="connsiteX7" fmla="*/ 1467092 w 7632848"/>
              <a:gd name="connsiteY7" fmla="*/ 110956 h 3781772"/>
              <a:gd name="connsiteX8" fmla="*/ 277053 w 7632848"/>
              <a:gd name="connsiteY8" fmla="*/ 0 h 3781772"/>
              <a:gd name="connsiteX9" fmla="*/ 7355795 w 7632848"/>
              <a:gd name="connsiteY9" fmla="*/ 0 h 3781772"/>
              <a:gd name="connsiteX10" fmla="*/ 7632848 w 7632848"/>
              <a:gd name="connsiteY10" fmla="*/ 277053 h 3781772"/>
              <a:gd name="connsiteX11" fmla="*/ 7632848 w 7632848"/>
              <a:gd name="connsiteY11" fmla="*/ 3504719 h 3781772"/>
              <a:gd name="connsiteX12" fmla="*/ 7355795 w 7632848"/>
              <a:gd name="connsiteY12" fmla="*/ 3781772 h 3781772"/>
              <a:gd name="connsiteX13" fmla="*/ 277053 w 7632848"/>
              <a:gd name="connsiteY13" fmla="*/ 3781772 h 3781772"/>
              <a:gd name="connsiteX14" fmla="*/ 0 w 7632848"/>
              <a:gd name="connsiteY14" fmla="*/ 3504719 h 3781772"/>
              <a:gd name="connsiteX15" fmla="*/ 0 w 7632848"/>
              <a:gd name="connsiteY15" fmla="*/ 277053 h 3781772"/>
              <a:gd name="connsiteX16" fmla="*/ 277053 w 7632848"/>
              <a:gd name="connsiteY16" fmla="*/ 0 h 378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32848" h="3781772">
                <a:moveTo>
                  <a:pt x="539295" y="110956"/>
                </a:moveTo>
                <a:cubicBezTo>
                  <a:pt x="411189" y="110956"/>
                  <a:pt x="307339" y="214806"/>
                  <a:pt x="307339" y="342912"/>
                </a:cubicBezTo>
                <a:lnTo>
                  <a:pt x="307339" y="2288324"/>
                </a:lnTo>
                <a:cubicBezTo>
                  <a:pt x="307339" y="2416430"/>
                  <a:pt x="411189" y="2520280"/>
                  <a:pt x="539295" y="2520280"/>
                </a:cubicBezTo>
                <a:lnTo>
                  <a:pt x="1467092" y="2520280"/>
                </a:lnTo>
                <a:cubicBezTo>
                  <a:pt x="1595198" y="2520280"/>
                  <a:pt x="1699048" y="2416430"/>
                  <a:pt x="1699048" y="2288324"/>
                </a:cubicBezTo>
                <a:lnTo>
                  <a:pt x="1699048" y="342912"/>
                </a:lnTo>
                <a:cubicBezTo>
                  <a:pt x="1699048" y="214806"/>
                  <a:pt x="1595198" y="110956"/>
                  <a:pt x="1467092" y="110956"/>
                </a:cubicBezTo>
                <a:close/>
                <a:moveTo>
                  <a:pt x="277053" y="0"/>
                </a:moveTo>
                <a:lnTo>
                  <a:pt x="7355795" y="0"/>
                </a:lnTo>
                <a:cubicBezTo>
                  <a:pt x="7508807" y="0"/>
                  <a:pt x="7632848" y="124041"/>
                  <a:pt x="7632848" y="277053"/>
                </a:cubicBezTo>
                <a:lnTo>
                  <a:pt x="7632848" y="3504719"/>
                </a:lnTo>
                <a:cubicBezTo>
                  <a:pt x="7632848" y="3657731"/>
                  <a:pt x="7508807" y="3781772"/>
                  <a:pt x="7355795" y="3781772"/>
                </a:cubicBezTo>
                <a:lnTo>
                  <a:pt x="277053" y="3781772"/>
                </a:lnTo>
                <a:cubicBezTo>
                  <a:pt x="124041" y="3781772"/>
                  <a:pt x="0" y="3657731"/>
                  <a:pt x="0" y="3504719"/>
                </a:cubicBezTo>
                <a:lnTo>
                  <a:pt x="0" y="277053"/>
                </a:lnTo>
                <a:cubicBezTo>
                  <a:pt x="0" y="124041"/>
                  <a:pt x="124041" y="0"/>
                  <a:pt x="277053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145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AE591A-A435-4996-044C-53EBBFAEE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0C1D8B-2F44-039B-2031-F6420491FAE3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6334" y="1477037"/>
            <a:ext cx="6654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Strategic alliance between non-competitors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Cooperation: strategic partnership between competitors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Joint ventures to develop new businesses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Buyer-supplier relationships to ensure reliable supply</a:t>
            </a:r>
            <a:endParaRPr lang="fr-CA" sz="32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82D95E-C76C-18EB-81DA-2C1C593B8E4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26483" y="605756"/>
            <a:ext cx="66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800" dirty="0">
                <a:solidFill>
                  <a:prstClr val="black"/>
                </a:solidFill>
              </a:rPr>
              <a:t>Types of partnerships</a:t>
            </a:r>
          </a:p>
        </p:txBody>
      </p:sp>
    </p:spTree>
    <p:extLst>
      <p:ext uri="{BB962C8B-B14F-4D97-AF65-F5344CB8AC3E}">
        <p14:creationId xmlns:p14="http://schemas.microsoft.com/office/powerpoint/2010/main" val="1105737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EBDEC0-3817-5376-825B-57F74F09F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DA060D-702C-B97B-DFAE-77B99F2C9AD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7179" y="1036737"/>
            <a:ext cx="1062990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Optimization and economies of scale: Economies of scale are achieved by relying on other companies that focus on the delegated task.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Reduction of risk and uncertainty: Calculated cooperation can help better predict market demands and improve decision-making.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Knowledge sharing: New access to skills, expertise, and processes.</a:t>
            </a:r>
            <a:endParaRPr lang="fr-CA" sz="36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14C3D7-BD7B-8915-5285-8EEEB8121E9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7180" y="205740"/>
            <a:ext cx="8595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800" dirty="0">
                <a:solidFill>
                  <a:prstClr val="black"/>
                </a:solidFill>
              </a:rPr>
              <a:t>Motivations for partnerships</a:t>
            </a:r>
          </a:p>
        </p:txBody>
      </p:sp>
    </p:spTree>
    <p:extLst>
      <p:ext uri="{BB962C8B-B14F-4D97-AF65-F5344CB8AC3E}">
        <p14:creationId xmlns:p14="http://schemas.microsoft.com/office/powerpoint/2010/main" val="278361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CCCF65-8485-C227-A39B-BF9AA5D2B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6C2103-97B3-04F1-A934-BAE72AE10327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83636" y="241040"/>
            <a:ext cx="55688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</a:rPr>
              <a:t>What are the costs and expenses?</a:t>
            </a:r>
            <a:endParaRPr lang="fr-CA" sz="48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47C8D2-F8F3-59E0-927F-FC927EB4CF4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20349" y="1810700"/>
            <a:ext cx="33400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Businesses incur all kinds of costs and expenses. Some are common to all, regardless of the type of business, while others are very specific to the particular business.</a:t>
            </a:r>
            <a:endParaRPr lang="fr-CA" sz="2800" dirty="0">
              <a:solidFill>
                <a:prstClr val="black"/>
              </a:solidFill>
            </a:endParaRP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0827A762-ADC2-AB7A-793D-9A913A24CAD5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3945090" y="2013589"/>
            <a:ext cx="7181700" cy="3672552"/>
            <a:chOff x="1308630" y="258850"/>
            <a:chExt cx="5921624" cy="239962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C694B15-80BE-7E6D-2739-AD4FAE7ED10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3532"/>
            <a:stretch>
              <a:fillRect/>
            </a:stretch>
          </p:blipFill>
          <p:spPr>
            <a:xfrm>
              <a:off x="1526701" y="258850"/>
              <a:ext cx="5703553" cy="239962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2BB6512-4C70-D04F-CC24-23322E85ACA4}"/>
                </a:ext>
              </a:extLst>
            </p:cNvPr>
            <p:cNvSpPr/>
            <p:nvPr/>
          </p:nvSpPr>
          <p:spPr>
            <a:xfrm>
              <a:off x="1308630" y="892183"/>
              <a:ext cx="297147" cy="1766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" name="Freeform 6">
            <a:extLst>
              <a:ext uri="{FF2B5EF4-FFF2-40B4-BE49-F238E27FC236}">
                <a16:creationId xmlns:a16="http://schemas.microsoft.com/office/drawing/2014/main" id="{E5ABABC5-5ABE-E7F1-2B49-3E23CCDF47B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945090" y="1902633"/>
            <a:ext cx="7632848" cy="3781772"/>
          </a:xfrm>
          <a:custGeom>
            <a:avLst/>
            <a:gdLst>
              <a:gd name="connsiteX0" fmla="*/ 408494 w 7632848"/>
              <a:gd name="connsiteY0" fmla="*/ 2664296 h 3781772"/>
              <a:gd name="connsiteX1" fmla="*/ 264475 w 7632848"/>
              <a:gd name="connsiteY1" fmla="*/ 2808315 h 3781772"/>
              <a:gd name="connsiteX2" fmla="*/ 264475 w 7632848"/>
              <a:gd name="connsiteY2" fmla="*/ 3384373 h 3781772"/>
              <a:gd name="connsiteX3" fmla="*/ 408494 w 7632848"/>
              <a:gd name="connsiteY3" fmla="*/ 3528392 h 3781772"/>
              <a:gd name="connsiteX4" fmla="*/ 3384373 w 7632848"/>
              <a:gd name="connsiteY4" fmla="*/ 3528392 h 3781772"/>
              <a:gd name="connsiteX5" fmla="*/ 3528392 w 7632848"/>
              <a:gd name="connsiteY5" fmla="*/ 3384373 h 3781772"/>
              <a:gd name="connsiteX6" fmla="*/ 3528392 w 7632848"/>
              <a:gd name="connsiteY6" fmla="*/ 2808315 h 3781772"/>
              <a:gd name="connsiteX7" fmla="*/ 3384373 w 7632848"/>
              <a:gd name="connsiteY7" fmla="*/ 2664296 h 3781772"/>
              <a:gd name="connsiteX8" fmla="*/ 277053 w 7632848"/>
              <a:gd name="connsiteY8" fmla="*/ 0 h 3781772"/>
              <a:gd name="connsiteX9" fmla="*/ 7355795 w 7632848"/>
              <a:gd name="connsiteY9" fmla="*/ 0 h 3781772"/>
              <a:gd name="connsiteX10" fmla="*/ 7632848 w 7632848"/>
              <a:gd name="connsiteY10" fmla="*/ 277053 h 3781772"/>
              <a:gd name="connsiteX11" fmla="*/ 7632848 w 7632848"/>
              <a:gd name="connsiteY11" fmla="*/ 3504719 h 3781772"/>
              <a:gd name="connsiteX12" fmla="*/ 7355795 w 7632848"/>
              <a:gd name="connsiteY12" fmla="*/ 3781772 h 3781772"/>
              <a:gd name="connsiteX13" fmla="*/ 277053 w 7632848"/>
              <a:gd name="connsiteY13" fmla="*/ 3781772 h 3781772"/>
              <a:gd name="connsiteX14" fmla="*/ 0 w 7632848"/>
              <a:gd name="connsiteY14" fmla="*/ 3504719 h 3781772"/>
              <a:gd name="connsiteX15" fmla="*/ 0 w 7632848"/>
              <a:gd name="connsiteY15" fmla="*/ 277053 h 3781772"/>
              <a:gd name="connsiteX16" fmla="*/ 277053 w 7632848"/>
              <a:gd name="connsiteY16" fmla="*/ 0 h 378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32848" h="3781772">
                <a:moveTo>
                  <a:pt x="408494" y="2664296"/>
                </a:moveTo>
                <a:cubicBezTo>
                  <a:pt x="328955" y="2664296"/>
                  <a:pt x="264475" y="2728776"/>
                  <a:pt x="264475" y="2808315"/>
                </a:cubicBezTo>
                <a:lnTo>
                  <a:pt x="264475" y="3384373"/>
                </a:lnTo>
                <a:cubicBezTo>
                  <a:pt x="264475" y="3463912"/>
                  <a:pt x="328955" y="3528392"/>
                  <a:pt x="408494" y="3528392"/>
                </a:cubicBezTo>
                <a:lnTo>
                  <a:pt x="3384373" y="3528392"/>
                </a:lnTo>
                <a:cubicBezTo>
                  <a:pt x="3463912" y="3528392"/>
                  <a:pt x="3528392" y="3463912"/>
                  <a:pt x="3528392" y="3384373"/>
                </a:cubicBezTo>
                <a:lnTo>
                  <a:pt x="3528392" y="2808315"/>
                </a:lnTo>
                <a:cubicBezTo>
                  <a:pt x="3528392" y="2728776"/>
                  <a:pt x="3463912" y="2664296"/>
                  <a:pt x="3384373" y="2664296"/>
                </a:cubicBezTo>
                <a:close/>
                <a:moveTo>
                  <a:pt x="277053" y="0"/>
                </a:moveTo>
                <a:lnTo>
                  <a:pt x="7355795" y="0"/>
                </a:lnTo>
                <a:cubicBezTo>
                  <a:pt x="7508807" y="0"/>
                  <a:pt x="7632848" y="124041"/>
                  <a:pt x="7632848" y="277053"/>
                </a:cubicBezTo>
                <a:lnTo>
                  <a:pt x="7632848" y="3504719"/>
                </a:lnTo>
                <a:cubicBezTo>
                  <a:pt x="7632848" y="3657731"/>
                  <a:pt x="7508807" y="3781772"/>
                  <a:pt x="7355795" y="3781772"/>
                </a:cubicBezTo>
                <a:lnTo>
                  <a:pt x="277053" y="3781772"/>
                </a:lnTo>
                <a:cubicBezTo>
                  <a:pt x="124041" y="3781772"/>
                  <a:pt x="0" y="3657731"/>
                  <a:pt x="0" y="3504719"/>
                </a:cubicBezTo>
                <a:lnTo>
                  <a:pt x="0" y="277053"/>
                </a:lnTo>
                <a:cubicBezTo>
                  <a:pt x="0" y="124041"/>
                  <a:pt x="124041" y="0"/>
                  <a:pt x="277053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2038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0CA3C9-1998-10B6-047F-21D5D9F4F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17E2A2-6E7F-63B4-EFBC-248C7313F98E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6016598" y="342870"/>
            <a:ext cx="598490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...cost-driven (leanest cost structure, low-price value proposition, maximum automation, extensive outsourcing)?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...value-driven (less focus on costs and more on value, usage or other, that can be derived from the proposition)?</a:t>
            </a:r>
            <a:endParaRPr lang="fr-CA" sz="3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E1438D-4914-A3AC-5D2A-3757466D393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513349" y="342870"/>
            <a:ext cx="3931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A" sz="5400" dirty="0">
                <a:solidFill>
                  <a:prstClr val="black"/>
                </a:solidFill>
              </a:rPr>
              <a:t>Is </a:t>
            </a:r>
            <a:r>
              <a:rPr lang="fr-CA" sz="5400" dirty="0" err="1">
                <a:solidFill>
                  <a:prstClr val="black"/>
                </a:solidFill>
              </a:rPr>
              <a:t>your</a:t>
            </a:r>
            <a:r>
              <a:rPr lang="fr-CA" sz="5400" dirty="0">
                <a:solidFill>
                  <a:prstClr val="black"/>
                </a:solidFill>
              </a:rPr>
              <a:t> business….</a:t>
            </a:r>
          </a:p>
        </p:txBody>
      </p:sp>
    </p:spTree>
    <p:extLst>
      <p:ext uri="{BB962C8B-B14F-4D97-AF65-F5344CB8AC3E}">
        <p14:creationId xmlns:p14="http://schemas.microsoft.com/office/powerpoint/2010/main" val="187634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696E34-78EA-F94C-371A-E262FDC87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C245D-E920-C6AD-DA6E-9B9BF13C65B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85801" y="685800"/>
            <a:ext cx="10396882" cy="11519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/>
              <a:t>Costs</a:t>
            </a:r>
            <a:endParaRPr lang="fr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ACA59-514E-8CA8-EA98-66A49B5A107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5801" y="1565456"/>
            <a:ext cx="10394707" cy="331118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What are the most important costs inherent in our business model? </a:t>
            </a:r>
          </a:p>
          <a:p>
            <a:r>
              <a:rPr lang="en-US" sz="3600" dirty="0"/>
              <a:t>What are the most expensive key resources? </a:t>
            </a:r>
          </a:p>
          <a:p>
            <a:r>
              <a:rPr lang="en-US" sz="3600" dirty="0"/>
              <a:t>What are the most costly key activities?</a:t>
            </a:r>
            <a:endParaRPr lang="fr-CA" sz="3600" dirty="0"/>
          </a:p>
        </p:txBody>
      </p:sp>
    </p:spTree>
    <p:extLst>
      <p:ext uri="{BB962C8B-B14F-4D97-AF65-F5344CB8AC3E}">
        <p14:creationId xmlns:p14="http://schemas.microsoft.com/office/powerpoint/2010/main" val="227445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B6C4EA-35FA-5689-A3B2-D6320540E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76452D22-2208-A65F-53E7-D54C0CD88B5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83274" y="934024"/>
            <a:ext cx="368114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 value proposition is the set of products, services, support, guarantees, and experiences that a purchase promises.</a:t>
            </a:r>
          </a:p>
          <a:p>
            <a:endParaRPr lang="en-US" sz="2800" dirty="0"/>
          </a:p>
          <a:p>
            <a:r>
              <a:rPr lang="en-US" sz="2800" dirty="0"/>
              <a:t>The proposed value should be placed within the designated customer segment.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E6486B9B-8A54-A131-41CB-E1D37FF72F4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83274" y="164583"/>
            <a:ext cx="108095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What</a:t>
            </a: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do </a:t>
            </a:r>
            <a:r>
              <a:rPr kumimoji="0" lang="fr-CA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you</a:t>
            </a: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do?</a:t>
            </a: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2A4BB25E-CD1C-329B-A6BF-9C1ACDBFEF65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4722196" y="1481538"/>
            <a:ext cx="7094899" cy="3527186"/>
            <a:chOff x="1308630" y="258850"/>
            <a:chExt cx="5921624" cy="2399626"/>
          </a:xfrm>
        </p:grpSpPr>
        <p:pic>
          <p:nvPicPr>
            <p:cNvPr id="5" name="Picture 7">
              <a:extLst>
                <a:ext uri="{FF2B5EF4-FFF2-40B4-BE49-F238E27FC236}">
                  <a16:creationId xmlns:a16="http://schemas.microsoft.com/office/drawing/2014/main" id="{CE2D2D34-5523-4368-B9E2-254A427153C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3532"/>
            <a:stretch>
              <a:fillRect/>
            </a:stretch>
          </p:blipFill>
          <p:spPr>
            <a:xfrm>
              <a:off x="1526701" y="258850"/>
              <a:ext cx="5703553" cy="239962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AC7519F-A61F-232C-6034-19A541F114AA}"/>
                </a:ext>
              </a:extLst>
            </p:cNvPr>
            <p:cNvSpPr/>
            <p:nvPr/>
          </p:nvSpPr>
          <p:spPr>
            <a:xfrm>
              <a:off x="1308630" y="892183"/>
              <a:ext cx="297147" cy="1766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uLnTx/>
                <a:uFillTx/>
                <a:ea typeface="+mn-ea"/>
                <a:cs typeface="+mn-cs"/>
              </a:endParaRPr>
            </a:p>
          </p:txBody>
        </p:sp>
      </p:grpSp>
      <p:sp>
        <p:nvSpPr>
          <p:cNvPr id="7" name="Rounded Rectangle 9">
            <a:extLst>
              <a:ext uri="{FF2B5EF4-FFF2-40B4-BE49-F238E27FC236}">
                <a16:creationId xmlns:a16="http://schemas.microsoft.com/office/drawing/2014/main" id="{2DFB4879-A678-824A-C1B9-A21DEA4DE24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567617" y="1481538"/>
            <a:ext cx="1656184" cy="2160240"/>
          </a:xfrm>
          <a:prstGeom prst="roundRect">
            <a:avLst>
              <a:gd name="adj" fmla="val 19255"/>
            </a:avLst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err="1">
              <a:ln>
                <a:solidFill>
                  <a:srgbClr val="4472C4"/>
                </a:solidFill>
              </a:ln>
              <a:solidFill>
                <a:prstClr val="white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843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6F2D30-5EF7-B301-59F9-559162231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F9261-92B3-562E-B5F1-CF09C0737C5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85801" y="685800"/>
            <a:ext cx="10396882" cy="11519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74168-7358-6E8E-F627-57F313B8775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5801" y="1565456"/>
            <a:ext cx="10394707" cy="331118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fr-CA" sz="3600" dirty="0">
                <a:solidFill>
                  <a:prstClr val="black"/>
                </a:solidFill>
                <a:latin typeface="Calibri" panose="020F0502020204030204"/>
              </a:rPr>
              <a:t>This module </a:t>
            </a:r>
            <a:r>
              <a:rPr lang="fr-CA" sz="3600" dirty="0" err="1">
                <a:solidFill>
                  <a:prstClr val="black"/>
                </a:solidFill>
                <a:latin typeface="Calibri" panose="020F0502020204030204"/>
              </a:rPr>
              <a:t>is</a:t>
            </a:r>
            <a:r>
              <a:rPr lang="fr-CA" sz="3600" dirty="0">
                <a:solidFill>
                  <a:prstClr val="black"/>
                </a:solidFill>
                <a:latin typeface="Calibri" panose="020F0502020204030204"/>
              </a:rPr>
              <a:t> an </a:t>
            </a:r>
            <a:r>
              <a:rPr lang="fr-CA" sz="3600" dirty="0" err="1">
                <a:solidFill>
                  <a:prstClr val="black"/>
                </a:solidFill>
                <a:latin typeface="Calibri" panose="020F0502020204030204"/>
              </a:rPr>
              <a:t>abreviation</a:t>
            </a:r>
            <a:r>
              <a:rPr lang="fr-CA" sz="3600" dirty="0">
                <a:solidFill>
                  <a:prstClr val="black"/>
                </a:solidFill>
                <a:latin typeface="Calibri" panose="020F0502020204030204"/>
              </a:rPr>
              <a:t> of the first </a:t>
            </a:r>
            <a:r>
              <a:rPr lang="fr-CA" sz="3600" dirty="0" err="1">
                <a:solidFill>
                  <a:prstClr val="black"/>
                </a:solidFill>
                <a:latin typeface="Calibri" panose="020F0502020204030204"/>
              </a:rPr>
              <a:t>chapter</a:t>
            </a:r>
            <a:r>
              <a:rPr lang="fr-CA" sz="3600" dirty="0">
                <a:solidFill>
                  <a:prstClr val="black"/>
                </a:solidFill>
                <a:latin typeface="Calibri" panose="020F0502020204030204"/>
              </a:rPr>
              <a:t> of: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fr-CA" sz="3600" dirty="0" err="1">
                <a:solidFill>
                  <a:prstClr val="black"/>
                </a:solidFill>
                <a:latin typeface="Calibri" panose="020F0502020204030204"/>
              </a:rPr>
              <a:t>Osterwalder</a:t>
            </a:r>
            <a:r>
              <a:rPr lang="fr-CA" sz="3600" dirty="0">
                <a:solidFill>
                  <a:prstClr val="black"/>
                </a:solidFill>
                <a:latin typeface="Calibri" panose="020F0502020204030204"/>
              </a:rPr>
              <a:t>, A. et </a:t>
            </a:r>
            <a:r>
              <a:rPr lang="fr-CA" sz="3600" dirty="0" err="1">
                <a:solidFill>
                  <a:prstClr val="black"/>
                </a:solidFill>
                <a:latin typeface="Calibri" panose="020F0502020204030204"/>
              </a:rPr>
              <a:t>Pigneur</a:t>
            </a:r>
            <a:r>
              <a:rPr lang="fr-CA" sz="3600" dirty="0">
                <a:solidFill>
                  <a:prstClr val="black"/>
                </a:solidFill>
                <a:latin typeface="Calibri" panose="020F0502020204030204"/>
              </a:rPr>
              <a:t>, Y. (2011). </a:t>
            </a:r>
            <a:r>
              <a:rPr lang="fr-CA" sz="3600" i="1" dirty="0">
                <a:solidFill>
                  <a:prstClr val="black"/>
                </a:solidFill>
                <a:latin typeface="Calibri" panose="020F0502020204030204"/>
              </a:rPr>
              <a:t>Business Model: Nouvelle génération, </a:t>
            </a:r>
            <a:r>
              <a:rPr lang="fr-CA" sz="3600" dirty="0">
                <a:solidFill>
                  <a:prstClr val="black"/>
                </a:solidFill>
                <a:latin typeface="Calibri" panose="020F0502020204030204"/>
              </a:rPr>
              <a:t>Pearson, Paris.  </a:t>
            </a:r>
            <a:endParaRPr kumimoji="0" lang="fr-CA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401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3FFC9B-3408-B6DF-582D-FB44A78AE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7B3F1E-6688-F2AA-BB78-4AE4EA4F4E54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72243" y="786248"/>
            <a:ext cx="103647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customer segment is a group of people whose goal is to reach and use the value proposition.</a:t>
            </a:r>
          </a:p>
          <a:p>
            <a:endParaRPr lang="en-US" dirty="0"/>
          </a:p>
          <a:p>
            <a:r>
              <a:rPr lang="en-US" dirty="0"/>
              <a:t>It can be defined according to demographic or psychographic characteristics.</a:t>
            </a:r>
          </a:p>
          <a:p>
            <a:endParaRPr lang="en-US" dirty="0"/>
          </a:p>
          <a:p>
            <a:r>
              <a:rPr lang="en-US" dirty="0"/>
              <a:t>Any business likely has more than one segment (even if it doesn't realize it).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CD79A9-1620-8DD2-15DC-89068EE236B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7179" y="263028"/>
            <a:ext cx="9706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Who</a:t>
            </a:r>
            <a:r>
              <a:rPr kumimoji="0" lang="fr-C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are out clients and </a:t>
            </a:r>
            <a:r>
              <a:rPr kumimoji="0" lang="fr-CA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why</a:t>
            </a:r>
            <a:r>
              <a:rPr kumimoji="0" lang="fr-C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do </a:t>
            </a:r>
            <a:r>
              <a:rPr kumimoji="0" lang="fr-CA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they</a:t>
            </a:r>
            <a:r>
              <a:rPr kumimoji="0" lang="fr-C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fr-CA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buy</a:t>
            </a:r>
            <a:r>
              <a:rPr kumimoji="0" lang="fr-CA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??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0D83387-454B-05CA-9373-AD785F12F2E7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272243" y="2873963"/>
            <a:ext cx="7181700" cy="3672552"/>
            <a:chOff x="1308630" y="258850"/>
            <a:chExt cx="5921624" cy="239962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2269B23-9540-1D23-4A97-199970E65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3532"/>
            <a:stretch>
              <a:fillRect/>
            </a:stretch>
          </p:blipFill>
          <p:spPr>
            <a:xfrm>
              <a:off x="1526701" y="258850"/>
              <a:ext cx="5703553" cy="2399626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9B886FE-1EB9-6730-7B43-063305DAE8F9}"/>
                </a:ext>
              </a:extLst>
            </p:cNvPr>
            <p:cNvSpPr/>
            <p:nvPr/>
          </p:nvSpPr>
          <p:spPr>
            <a:xfrm>
              <a:off x="1308630" y="892183"/>
              <a:ext cx="297147" cy="1766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F39A612-37D0-3F5D-797C-BB4B2A85CA9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797759" y="2873963"/>
            <a:ext cx="1656184" cy="1728192"/>
          </a:xfrm>
          <a:prstGeom prst="roundRect">
            <a:avLst>
              <a:gd name="adj" fmla="val 19255"/>
            </a:avLst>
          </a:prstGeom>
          <a:noFill/>
          <a:ln w="76200" cap="flat" cmpd="sng" algn="ctr">
            <a:solidFill>
              <a:srgbClr val="019BB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127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12BB34-E44C-DC93-769A-6C2AB671B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74B3-3059-0C9B-05EE-508F6F41981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85801" y="685800"/>
            <a:ext cx="10396882" cy="115196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b="1" dirty="0">
                <a:latin typeface="+mn-lt"/>
              </a:rPr>
              <a:t>Customer segments</a:t>
            </a:r>
            <a:endParaRPr lang="fr-CA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1ADCA-052A-A9AC-3A19-FBA5749AF64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5801" y="1665838"/>
            <a:ext cx="6803136" cy="370874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For whom are we creating value? </a:t>
            </a:r>
          </a:p>
          <a:p>
            <a:r>
              <a:rPr lang="en-US" sz="4800" dirty="0"/>
              <a:t>Who are our most important customers?</a:t>
            </a:r>
            <a:endParaRPr lang="fr-CA" sz="4800" dirty="0"/>
          </a:p>
        </p:txBody>
      </p:sp>
    </p:spTree>
    <p:extLst>
      <p:ext uri="{BB962C8B-B14F-4D97-AF65-F5344CB8AC3E}">
        <p14:creationId xmlns:p14="http://schemas.microsoft.com/office/powerpoint/2010/main" val="258344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4052FF-D1E7-2ABF-2A85-E4AEA2618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03E926-67BE-E632-3172-A657CCBD881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67249" y="1106009"/>
            <a:ext cx="93133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Their needs require and justify distinct propositions.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They are reached through different distribution channels.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They require different types of relationships.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They may offer different profitability rates.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They are willing to pay for different aspects of the offering.</a:t>
            </a:r>
            <a:endParaRPr lang="fr-CA" sz="36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3F0058-1D3C-B871-2FB6-262710E44CA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67249" y="275012"/>
            <a:ext cx="8565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800" dirty="0" err="1">
                <a:solidFill>
                  <a:prstClr val="black"/>
                </a:solidFill>
              </a:rPr>
              <a:t>Distintinguishing</a:t>
            </a:r>
            <a:r>
              <a:rPr lang="fr-CA" sz="4800" dirty="0">
                <a:solidFill>
                  <a:prstClr val="black"/>
                </a:solidFill>
              </a:rPr>
              <a:t> segments</a:t>
            </a:r>
          </a:p>
        </p:txBody>
      </p:sp>
    </p:spTree>
    <p:extLst>
      <p:ext uri="{BB962C8B-B14F-4D97-AF65-F5344CB8AC3E}">
        <p14:creationId xmlns:p14="http://schemas.microsoft.com/office/powerpoint/2010/main" val="272659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0F974E-CAA5-503F-BEE4-DE450C8F8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1FC5A1-D0FB-7335-A0E7-683B9C1593DE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94360" y="1309882"/>
            <a:ext cx="93131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Mass market: doesn't distinguish many segments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Niche market: very specialized customer segment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Diversified market: two unrelated customer segments</a:t>
            </a:r>
            <a:endParaRPr lang="fr-CA" sz="40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CF987C-6AB0-77AA-D04C-BA0C9808BC5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94360" y="601996"/>
            <a:ext cx="79427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 err="1">
                <a:solidFill>
                  <a:prstClr val="black"/>
                </a:solidFill>
              </a:rPr>
              <a:t>Market</a:t>
            </a:r>
            <a:r>
              <a:rPr lang="fr-CA" sz="4000" dirty="0">
                <a:solidFill>
                  <a:prstClr val="black"/>
                </a:solidFill>
              </a:rPr>
              <a:t> </a:t>
            </a:r>
            <a:r>
              <a:rPr lang="fr-CA" sz="4000" dirty="0" err="1">
                <a:solidFill>
                  <a:prstClr val="black"/>
                </a:solidFill>
              </a:rPr>
              <a:t>characterizations</a:t>
            </a:r>
            <a:endParaRPr lang="fr-CA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90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B47988-9519-08F5-8DDE-F10556B6D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8EE46C-A25A-BEB7-5D2B-63AEC73117B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712302" y="767142"/>
            <a:ext cx="87458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A" sz="4400" dirty="0">
                <a:solidFill>
                  <a:prstClr val="black"/>
                </a:solidFill>
              </a:rPr>
              <a:t>How </a:t>
            </a:r>
            <a:r>
              <a:rPr lang="fr-CA" sz="4400" dirty="0" err="1">
                <a:solidFill>
                  <a:prstClr val="black"/>
                </a:solidFill>
              </a:rPr>
              <a:t>does</a:t>
            </a:r>
            <a:r>
              <a:rPr lang="fr-CA" sz="4400" dirty="0">
                <a:solidFill>
                  <a:prstClr val="black"/>
                </a:solidFill>
              </a:rPr>
              <a:t> the produit </a:t>
            </a:r>
            <a:r>
              <a:rPr lang="fr-CA" sz="4400" dirty="0" err="1">
                <a:solidFill>
                  <a:prstClr val="black"/>
                </a:solidFill>
              </a:rPr>
              <a:t>reach</a:t>
            </a:r>
            <a:r>
              <a:rPr lang="fr-CA" sz="4400" dirty="0">
                <a:solidFill>
                  <a:prstClr val="black"/>
                </a:solidFill>
              </a:rPr>
              <a:t> the client?</a:t>
            </a:r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DAB0FF22-08FC-7059-9450-C5EDF86F7B2B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3825347" y="2753818"/>
            <a:ext cx="7181700" cy="3672552"/>
            <a:chOff x="1308630" y="258850"/>
            <a:chExt cx="5921624" cy="2399626"/>
          </a:xfrm>
        </p:grpSpPr>
        <p:pic>
          <p:nvPicPr>
            <p:cNvPr id="4" name="Picture 8">
              <a:extLst>
                <a:ext uri="{FF2B5EF4-FFF2-40B4-BE49-F238E27FC236}">
                  <a16:creationId xmlns:a16="http://schemas.microsoft.com/office/drawing/2014/main" id="{1ADCC24A-C60A-503A-A4C7-E94CA4793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3532"/>
            <a:stretch>
              <a:fillRect/>
            </a:stretch>
          </p:blipFill>
          <p:spPr>
            <a:xfrm>
              <a:off x="1526701" y="258850"/>
              <a:ext cx="5703553" cy="2399626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8AB3E17-CEF2-12F7-546B-55D9EAD4429C}"/>
                </a:ext>
              </a:extLst>
            </p:cNvPr>
            <p:cNvSpPr/>
            <p:nvPr/>
          </p:nvSpPr>
          <p:spPr>
            <a:xfrm>
              <a:off x="1308630" y="892183"/>
              <a:ext cx="297147" cy="1766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" name="Freeform 10">
            <a:extLst>
              <a:ext uri="{FF2B5EF4-FFF2-40B4-BE49-F238E27FC236}">
                <a16:creationId xmlns:a16="http://schemas.microsoft.com/office/drawing/2014/main" id="{FBFBD800-8FC6-2AD7-7B34-11D4132758C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825347" y="2642862"/>
            <a:ext cx="7632848" cy="3781772"/>
          </a:xfrm>
          <a:custGeom>
            <a:avLst/>
            <a:gdLst>
              <a:gd name="connsiteX0" fmla="*/ 4439983 w 7632848"/>
              <a:gd name="connsiteY0" fmla="*/ 1443242 h 3781772"/>
              <a:gd name="connsiteX1" fmla="*/ 4248472 w 7632848"/>
              <a:gd name="connsiteY1" fmla="*/ 1634753 h 3781772"/>
              <a:gd name="connsiteX2" fmla="*/ 4248472 w 7632848"/>
              <a:gd name="connsiteY2" fmla="*/ 2400777 h 3781772"/>
              <a:gd name="connsiteX3" fmla="*/ 4439983 w 7632848"/>
              <a:gd name="connsiteY3" fmla="*/ 2592288 h 3781772"/>
              <a:gd name="connsiteX4" fmla="*/ 5641137 w 7632848"/>
              <a:gd name="connsiteY4" fmla="*/ 2592288 h 3781772"/>
              <a:gd name="connsiteX5" fmla="*/ 5832648 w 7632848"/>
              <a:gd name="connsiteY5" fmla="*/ 2400777 h 3781772"/>
              <a:gd name="connsiteX6" fmla="*/ 5832648 w 7632848"/>
              <a:gd name="connsiteY6" fmla="*/ 1634753 h 3781772"/>
              <a:gd name="connsiteX7" fmla="*/ 5641137 w 7632848"/>
              <a:gd name="connsiteY7" fmla="*/ 1443242 h 3781772"/>
              <a:gd name="connsiteX8" fmla="*/ 277053 w 7632848"/>
              <a:gd name="connsiteY8" fmla="*/ 0 h 3781772"/>
              <a:gd name="connsiteX9" fmla="*/ 7355795 w 7632848"/>
              <a:gd name="connsiteY9" fmla="*/ 0 h 3781772"/>
              <a:gd name="connsiteX10" fmla="*/ 7632848 w 7632848"/>
              <a:gd name="connsiteY10" fmla="*/ 277053 h 3781772"/>
              <a:gd name="connsiteX11" fmla="*/ 7632848 w 7632848"/>
              <a:gd name="connsiteY11" fmla="*/ 3504719 h 3781772"/>
              <a:gd name="connsiteX12" fmla="*/ 7355795 w 7632848"/>
              <a:gd name="connsiteY12" fmla="*/ 3781772 h 3781772"/>
              <a:gd name="connsiteX13" fmla="*/ 277053 w 7632848"/>
              <a:gd name="connsiteY13" fmla="*/ 3781772 h 3781772"/>
              <a:gd name="connsiteX14" fmla="*/ 0 w 7632848"/>
              <a:gd name="connsiteY14" fmla="*/ 3504719 h 3781772"/>
              <a:gd name="connsiteX15" fmla="*/ 0 w 7632848"/>
              <a:gd name="connsiteY15" fmla="*/ 277053 h 3781772"/>
              <a:gd name="connsiteX16" fmla="*/ 277053 w 7632848"/>
              <a:gd name="connsiteY16" fmla="*/ 0 h 378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632848" h="3781772">
                <a:moveTo>
                  <a:pt x="4439983" y="1443242"/>
                </a:moveTo>
                <a:cubicBezTo>
                  <a:pt x="4334214" y="1443242"/>
                  <a:pt x="4248472" y="1528984"/>
                  <a:pt x="4248472" y="1634753"/>
                </a:cubicBezTo>
                <a:lnTo>
                  <a:pt x="4248472" y="2400777"/>
                </a:lnTo>
                <a:cubicBezTo>
                  <a:pt x="4248472" y="2506546"/>
                  <a:pt x="4334214" y="2592288"/>
                  <a:pt x="4439983" y="2592288"/>
                </a:cubicBezTo>
                <a:lnTo>
                  <a:pt x="5641137" y="2592288"/>
                </a:lnTo>
                <a:cubicBezTo>
                  <a:pt x="5746906" y="2592288"/>
                  <a:pt x="5832648" y="2506546"/>
                  <a:pt x="5832648" y="2400777"/>
                </a:cubicBezTo>
                <a:lnTo>
                  <a:pt x="5832648" y="1634753"/>
                </a:lnTo>
                <a:cubicBezTo>
                  <a:pt x="5832648" y="1528984"/>
                  <a:pt x="5746906" y="1443242"/>
                  <a:pt x="5641137" y="1443242"/>
                </a:cubicBezTo>
                <a:close/>
                <a:moveTo>
                  <a:pt x="277053" y="0"/>
                </a:moveTo>
                <a:lnTo>
                  <a:pt x="7355795" y="0"/>
                </a:lnTo>
                <a:cubicBezTo>
                  <a:pt x="7508807" y="0"/>
                  <a:pt x="7632848" y="124041"/>
                  <a:pt x="7632848" y="277053"/>
                </a:cubicBezTo>
                <a:lnTo>
                  <a:pt x="7632848" y="3504719"/>
                </a:lnTo>
                <a:cubicBezTo>
                  <a:pt x="7632848" y="3657731"/>
                  <a:pt x="7508807" y="3781772"/>
                  <a:pt x="7355795" y="3781772"/>
                </a:cubicBezTo>
                <a:lnTo>
                  <a:pt x="277053" y="3781772"/>
                </a:lnTo>
                <a:cubicBezTo>
                  <a:pt x="124041" y="3781772"/>
                  <a:pt x="0" y="3657731"/>
                  <a:pt x="0" y="3504719"/>
                </a:cubicBezTo>
                <a:lnTo>
                  <a:pt x="0" y="277053"/>
                </a:lnTo>
                <a:cubicBezTo>
                  <a:pt x="0" y="124041"/>
                  <a:pt x="124041" y="0"/>
                  <a:pt x="277053" y="0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056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AB5169-D4AA-F99C-BA23-6D7C03958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E4958-2238-08F9-05EF-DD616DE88AEE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15636" y="178806"/>
            <a:ext cx="10396882" cy="11519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dirty="0"/>
              <a:t>Distribution </a:t>
            </a:r>
            <a:r>
              <a:rPr lang="fr-CA" dirty="0" err="1"/>
              <a:t>channel</a:t>
            </a:r>
            <a:endParaRPr lang="fr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3AD23-45FC-976C-4B27-8EA373B3FB7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62411" y="1261983"/>
            <a:ext cx="11235350" cy="331118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Through which channels do our customer segments want to be reached? </a:t>
            </a:r>
          </a:p>
          <a:p>
            <a:r>
              <a:rPr lang="en-US" sz="3200" dirty="0"/>
              <a:t>How are we reaching them currently?</a:t>
            </a:r>
          </a:p>
          <a:p>
            <a:r>
              <a:rPr lang="en-US" sz="3200" dirty="0"/>
              <a:t> How are our channels integrated? </a:t>
            </a:r>
          </a:p>
          <a:p>
            <a:r>
              <a:rPr lang="en-US" sz="3200" dirty="0"/>
              <a:t>Which ones work best? </a:t>
            </a:r>
          </a:p>
          <a:p>
            <a:r>
              <a:rPr lang="en-US" sz="3200" dirty="0"/>
              <a:t>Which ones are cost-effective? </a:t>
            </a:r>
          </a:p>
          <a:p>
            <a:r>
              <a:rPr lang="en-US" sz="3200" dirty="0"/>
              <a:t>How do we integrate them into customer habits?</a:t>
            </a:r>
            <a:endParaRPr lang="fr-CA" sz="3200" dirty="0"/>
          </a:p>
        </p:txBody>
      </p:sp>
    </p:spTree>
    <p:extLst>
      <p:ext uri="{BB962C8B-B14F-4D97-AF65-F5344CB8AC3E}">
        <p14:creationId xmlns:p14="http://schemas.microsoft.com/office/powerpoint/2010/main" val="286133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1254</Words>
  <Application>Microsoft Office PowerPoint</Application>
  <PresentationFormat>Grand écran</PresentationFormat>
  <Paragraphs>155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30</vt:i4>
      </vt:variant>
    </vt:vector>
  </HeadingPairs>
  <TitlesOfParts>
    <vt:vector size="39" baseType="lpstr">
      <vt:lpstr>Arial</vt:lpstr>
      <vt:lpstr>Arial Black</vt:lpstr>
      <vt:lpstr>Bookman Old Style</vt:lpstr>
      <vt:lpstr>Calibri</vt:lpstr>
      <vt:lpstr>Calibri Light</vt:lpstr>
      <vt:lpstr>Century Gothic</vt:lpstr>
      <vt:lpstr>Symbol</vt:lpstr>
      <vt:lpstr>Thème Office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Nelson</dc:creator>
  <cp:lastModifiedBy>Eric Nelson</cp:lastModifiedBy>
  <cp:revision>11</cp:revision>
  <dcterms:created xsi:type="dcterms:W3CDTF">2025-03-19T01:49:45Z</dcterms:created>
  <dcterms:modified xsi:type="dcterms:W3CDTF">2025-03-31T01:19:03Z</dcterms:modified>
</cp:coreProperties>
</file>