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88" r:id="rId3"/>
    <p:sldId id="490" r:id="rId4"/>
    <p:sldId id="501" r:id="rId5"/>
    <p:sldId id="500" r:id="rId6"/>
    <p:sldId id="491" r:id="rId7"/>
    <p:sldId id="494" r:id="rId8"/>
    <p:sldId id="508" r:id="rId9"/>
    <p:sldId id="492" r:id="rId10"/>
    <p:sldId id="509" r:id="rId11"/>
    <p:sldId id="493" r:id="rId12"/>
    <p:sldId id="497" r:id="rId13"/>
    <p:sldId id="496" r:id="rId14"/>
    <p:sldId id="498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B972DB-A830-4B1B-A1F5-C026C3D96E87}" type="doc">
      <dgm:prSet loTypeId="urn:microsoft.com/office/officeart/2005/8/layout/cycle4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CA"/>
        </a:p>
      </dgm:t>
    </dgm:pt>
    <dgm:pt modelId="{334EFDC5-8954-4FC0-9DAE-7931F40BA51F}">
      <dgm:prSet phldrT="[Text]"/>
      <dgm:spPr/>
      <dgm:t>
        <a:bodyPr/>
        <a:lstStyle/>
        <a:p>
          <a:r>
            <a:rPr lang="fr-CA"/>
            <a:t>Marketing</a:t>
          </a:r>
          <a:endParaRPr lang="fr-CA" dirty="0"/>
        </a:p>
      </dgm:t>
    </dgm:pt>
    <dgm:pt modelId="{AA8FF3FA-B80B-4F74-8BB5-B23C28BD76DB}" type="parTrans" cxnId="{AFF9CF3A-055E-42A6-827D-E60E6813E66D}">
      <dgm:prSet/>
      <dgm:spPr/>
      <dgm:t>
        <a:bodyPr/>
        <a:lstStyle/>
        <a:p>
          <a:endParaRPr lang="fr-CA"/>
        </a:p>
      </dgm:t>
    </dgm:pt>
    <dgm:pt modelId="{5DCE4EC7-F094-4A4E-B99E-77DCF7028B6D}" type="sibTrans" cxnId="{AFF9CF3A-055E-42A6-827D-E60E6813E66D}">
      <dgm:prSet/>
      <dgm:spPr/>
      <dgm:t>
        <a:bodyPr/>
        <a:lstStyle/>
        <a:p>
          <a:endParaRPr lang="fr-CA"/>
        </a:p>
      </dgm:t>
    </dgm:pt>
    <dgm:pt modelId="{49E005E5-96FA-4D82-8832-AF7F8F88190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 err="1"/>
            <a:t>Market</a:t>
          </a:r>
          <a:r>
            <a:rPr lang="fr-CA" dirty="0"/>
            <a:t> </a:t>
          </a:r>
          <a:r>
            <a:rPr lang="fr-CA" dirty="0" err="1"/>
            <a:t>research</a:t>
          </a:r>
          <a:endParaRPr lang="fr-CA" dirty="0"/>
        </a:p>
      </dgm:t>
    </dgm:pt>
    <dgm:pt modelId="{4862EFE2-33D7-4303-A08F-85CC18124D7B}" type="parTrans" cxnId="{9F26AEFC-5687-436B-9BD9-19B9E7BBA90E}">
      <dgm:prSet/>
      <dgm:spPr/>
      <dgm:t>
        <a:bodyPr/>
        <a:lstStyle/>
        <a:p>
          <a:endParaRPr lang="fr-CA"/>
        </a:p>
      </dgm:t>
    </dgm:pt>
    <dgm:pt modelId="{891006F7-121D-4114-B65D-E580DEB0EDBF}" type="sibTrans" cxnId="{9F26AEFC-5687-436B-9BD9-19B9E7BBA90E}">
      <dgm:prSet/>
      <dgm:spPr/>
      <dgm:t>
        <a:bodyPr/>
        <a:lstStyle/>
        <a:p>
          <a:endParaRPr lang="fr-CA"/>
        </a:p>
      </dgm:t>
    </dgm:pt>
    <dgm:pt modelId="{F473E7A0-503A-4D5F-A5C4-866847C5282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 err="1"/>
            <a:t>Industry</a:t>
          </a:r>
          <a:r>
            <a:rPr lang="fr-CA" dirty="0"/>
            <a:t> trends</a:t>
          </a:r>
        </a:p>
      </dgm:t>
    </dgm:pt>
    <dgm:pt modelId="{D0603A9E-37AB-4E61-8EAE-6402E7FB52FD}" type="parTrans" cxnId="{37DEB972-9915-4A3E-87F8-7E5E56A0D811}">
      <dgm:prSet/>
      <dgm:spPr/>
      <dgm:t>
        <a:bodyPr/>
        <a:lstStyle/>
        <a:p>
          <a:endParaRPr lang="fr-CA"/>
        </a:p>
      </dgm:t>
    </dgm:pt>
    <dgm:pt modelId="{2E6802A4-9886-446B-9500-A6C75D288E10}" type="sibTrans" cxnId="{37DEB972-9915-4A3E-87F8-7E5E56A0D811}">
      <dgm:prSet/>
      <dgm:spPr/>
      <dgm:t>
        <a:bodyPr/>
        <a:lstStyle/>
        <a:p>
          <a:endParaRPr lang="fr-CA"/>
        </a:p>
      </dgm:t>
    </dgm:pt>
    <dgm:pt modelId="{898155EF-3828-42EB-BC99-F2D39A60982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Target clientele</a:t>
          </a:r>
        </a:p>
      </dgm:t>
    </dgm:pt>
    <dgm:pt modelId="{92FE9A55-782A-42CC-9B93-3A73F9A4AF99}" type="parTrans" cxnId="{D1020B2C-0100-4563-848E-CC5BF0E904FB}">
      <dgm:prSet/>
      <dgm:spPr/>
      <dgm:t>
        <a:bodyPr/>
        <a:lstStyle/>
        <a:p>
          <a:endParaRPr lang="fr-CA"/>
        </a:p>
      </dgm:t>
    </dgm:pt>
    <dgm:pt modelId="{5D4663E0-2CD5-4850-8DD7-0CFD3A9DAE7A}" type="sibTrans" cxnId="{D1020B2C-0100-4563-848E-CC5BF0E904FB}">
      <dgm:prSet/>
      <dgm:spPr/>
      <dgm:t>
        <a:bodyPr/>
        <a:lstStyle/>
        <a:p>
          <a:endParaRPr lang="fr-CA"/>
        </a:p>
      </dgm:t>
    </dgm:pt>
    <dgm:pt modelId="{717A6FCF-09F1-4941-B1C8-9AFBE38B1CEE}">
      <dgm:prSet/>
      <dgm:spPr/>
      <dgm:t>
        <a:bodyPr/>
        <a:lstStyle/>
        <a:p>
          <a:pPr>
            <a:buNone/>
          </a:pPr>
          <a:r>
            <a:rPr lang="fr-CA"/>
            <a:t>Operations</a:t>
          </a:r>
        </a:p>
      </dgm:t>
    </dgm:pt>
    <dgm:pt modelId="{EE387CB3-7E29-41D5-BBF3-F491F62BF8CF}" type="parTrans" cxnId="{B0BB4EB0-3732-46FB-AC99-C6CAFAE329EB}">
      <dgm:prSet/>
      <dgm:spPr/>
      <dgm:t>
        <a:bodyPr/>
        <a:lstStyle/>
        <a:p>
          <a:endParaRPr lang="fr-CA"/>
        </a:p>
      </dgm:t>
    </dgm:pt>
    <dgm:pt modelId="{8CAAB1F6-ADE5-4FEF-9446-D73969EC0356}" type="sibTrans" cxnId="{B0BB4EB0-3732-46FB-AC99-C6CAFAE329EB}">
      <dgm:prSet/>
      <dgm:spPr/>
      <dgm:t>
        <a:bodyPr/>
        <a:lstStyle/>
        <a:p>
          <a:endParaRPr lang="fr-CA"/>
        </a:p>
      </dgm:t>
    </dgm:pt>
    <dgm:pt modelId="{24B41D74-35F6-444A-B060-CCC8AAFFD5D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Business </a:t>
          </a:r>
          <a:r>
            <a:rPr lang="fr-CA" dirty="0" err="1"/>
            <a:t>strategy</a:t>
          </a:r>
          <a:r>
            <a:rPr lang="fr-CA" dirty="0"/>
            <a:t> and </a:t>
          </a:r>
          <a:r>
            <a:rPr lang="fr-CA" dirty="0" err="1"/>
            <a:t>processes</a:t>
          </a:r>
          <a:endParaRPr lang="fr-CA" dirty="0"/>
        </a:p>
      </dgm:t>
    </dgm:pt>
    <dgm:pt modelId="{EC104C90-8EA4-445B-BD4E-969948CF577A}" type="parTrans" cxnId="{BD3C35F7-818E-43FC-AA79-8F4385117F66}">
      <dgm:prSet/>
      <dgm:spPr/>
      <dgm:t>
        <a:bodyPr/>
        <a:lstStyle/>
        <a:p>
          <a:endParaRPr lang="fr-CA"/>
        </a:p>
      </dgm:t>
    </dgm:pt>
    <dgm:pt modelId="{9DE9F1BE-AD2F-4E5D-8B83-047D13503B72}" type="sibTrans" cxnId="{BD3C35F7-818E-43FC-AA79-8F4385117F66}">
      <dgm:prSet/>
      <dgm:spPr/>
      <dgm:t>
        <a:bodyPr/>
        <a:lstStyle/>
        <a:p>
          <a:endParaRPr lang="fr-CA"/>
        </a:p>
      </dgm:t>
    </dgm:pt>
    <dgm:pt modelId="{677C1B69-8C05-4DE5-8726-276401BA95F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Distribution </a:t>
          </a:r>
          <a:r>
            <a:rPr lang="fr-CA" dirty="0" err="1"/>
            <a:t>Suppliers</a:t>
          </a:r>
          <a:endParaRPr lang="fr-CA" dirty="0"/>
        </a:p>
      </dgm:t>
    </dgm:pt>
    <dgm:pt modelId="{3B558414-FCDE-4B76-9D3E-BC03D79AFD9A}" type="parTrans" cxnId="{48665F77-7928-4679-9C87-9D1B43B19C71}">
      <dgm:prSet/>
      <dgm:spPr/>
      <dgm:t>
        <a:bodyPr/>
        <a:lstStyle/>
        <a:p>
          <a:endParaRPr lang="fr-CA"/>
        </a:p>
      </dgm:t>
    </dgm:pt>
    <dgm:pt modelId="{7D5CC0DD-C79C-4D04-9CC5-E8B496C8335E}" type="sibTrans" cxnId="{48665F77-7928-4679-9C87-9D1B43B19C71}">
      <dgm:prSet/>
      <dgm:spPr/>
      <dgm:t>
        <a:bodyPr/>
        <a:lstStyle/>
        <a:p>
          <a:endParaRPr lang="fr-CA"/>
        </a:p>
      </dgm:t>
    </dgm:pt>
    <dgm:pt modelId="{E1587894-BE08-4ACB-86B8-896EF228E4ED}">
      <dgm:prSet/>
      <dgm:spPr/>
      <dgm:t>
        <a:bodyPr/>
        <a:lstStyle/>
        <a:p>
          <a:pPr>
            <a:buNone/>
          </a:pPr>
          <a:r>
            <a:rPr lang="fr-CA"/>
            <a:t>Finance</a:t>
          </a:r>
        </a:p>
      </dgm:t>
    </dgm:pt>
    <dgm:pt modelId="{E0D95C07-7836-4E18-8ADE-46B88CAB9A7B}" type="parTrans" cxnId="{0EFAB52A-293A-4BC5-8B70-8CB19052D3F8}">
      <dgm:prSet/>
      <dgm:spPr/>
      <dgm:t>
        <a:bodyPr/>
        <a:lstStyle/>
        <a:p>
          <a:endParaRPr lang="fr-CA"/>
        </a:p>
      </dgm:t>
    </dgm:pt>
    <dgm:pt modelId="{79234CAC-C90A-4641-B12A-42DD037B5C01}" type="sibTrans" cxnId="{0EFAB52A-293A-4BC5-8B70-8CB19052D3F8}">
      <dgm:prSet/>
      <dgm:spPr/>
      <dgm:t>
        <a:bodyPr/>
        <a:lstStyle/>
        <a:p>
          <a:endParaRPr lang="fr-CA"/>
        </a:p>
      </dgm:t>
    </dgm:pt>
    <dgm:pt modelId="{0E683EC7-C88D-4660-9951-B5937497F2F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Budget, </a:t>
          </a:r>
          <a:r>
            <a:rPr lang="fr-CA" dirty="0" err="1"/>
            <a:t>costs</a:t>
          </a:r>
          <a:r>
            <a:rPr lang="fr-CA" dirty="0"/>
            <a:t>, and revenues</a:t>
          </a:r>
        </a:p>
      </dgm:t>
    </dgm:pt>
    <dgm:pt modelId="{22C1C708-DFE4-42AD-96C8-8B2D907FF19A}" type="parTrans" cxnId="{B969F025-115A-4292-AF7E-120041C57816}">
      <dgm:prSet/>
      <dgm:spPr/>
      <dgm:t>
        <a:bodyPr/>
        <a:lstStyle/>
        <a:p>
          <a:endParaRPr lang="fr-CA"/>
        </a:p>
      </dgm:t>
    </dgm:pt>
    <dgm:pt modelId="{0A3C41DE-D996-4C55-8655-55293913F1E4}" type="sibTrans" cxnId="{B969F025-115A-4292-AF7E-120041C57816}">
      <dgm:prSet/>
      <dgm:spPr/>
      <dgm:t>
        <a:bodyPr/>
        <a:lstStyle/>
        <a:p>
          <a:endParaRPr lang="fr-CA"/>
        </a:p>
      </dgm:t>
    </dgm:pt>
    <dgm:pt modelId="{44ED4A35-107E-450B-BA23-2E533783015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Investment </a:t>
          </a:r>
          <a:r>
            <a:rPr lang="fr-CA" dirty="0" err="1"/>
            <a:t>decision</a:t>
          </a:r>
          <a:endParaRPr lang="fr-CA" dirty="0"/>
        </a:p>
      </dgm:t>
    </dgm:pt>
    <dgm:pt modelId="{56E60EAA-2FEF-47C6-8F75-C6A16C446D8E}" type="parTrans" cxnId="{7C813454-A163-4747-9BD1-4080A8228EF6}">
      <dgm:prSet/>
      <dgm:spPr/>
      <dgm:t>
        <a:bodyPr/>
        <a:lstStyle/>
        <a:p>
          <a:endParaRPr lang="fr-CA"/>
        </a:p>
      </dgm:t>
    </dgm:pt>
    <dgm:pt modelId="{166D01F0-3130-4550-A2FC-8CF0B4125C4C}" type="sibTrans" cxnId="{7C813454-A163-4747-9BD1-4080A8228EF6}">
      <dgm:prSet/>
      <dgm:spPr/>
      <dgm:t>
        <a:bodyPr/>
        <a:lstStyle/>
        <a:p>
          <a:endParaRPr lang="fr-CA"/>
        </a:p>
      </dgm:t>
    </dgm:pt>
    <dgm:pt modelId="{9A46A171-2713-456F-B05A-689EF33412D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Financial </a:t>
          </a:r>
          <a:r>
            <a:rPr lang="fr-CA" dirty="0" err="1"/>
            <a:t>statements</a:t>
          </a:r>
          <a:endParaRPr lang="fr-CA" dirty="0"/>
        </a:p>
      </dgm:t>
    </dgm:pt>
    <dgm:pt modelId="{EDD6B43C-8B12-438F-BD6A-C39CE8093BBF}" type="parTrans" cxnId="{D863FC0C-7EE8-4C95-B8F2-482899F5A5DA}">
      <dgm:prSet/>
      <dgm:spPr/>
      <dgm:t>
        <a:bodyPr/>
        <a:lstStyle/>
        <a:p>
          <a:endParaRPr lang="fr-CA"/>
        </a:p>
      </dgm:t>
    </dgm:pt>
    <dgm:pt modelId="{C84512DE-5806-447A-851C-3FC5A55005ED}" type="sibTrans" cxnId="{D863FC0C-7EE8-4C95-B8F2-482899F5A5DA}">
      <dgm:prSet/>
      <dgm:spPr/>
      <dgm:t>
        <a:bodyPr/>
        <a:lstStyle/>
        <a:p>
          <a:endParaRPr lang="fr-CA"/>
        </a:p>
      </dgm:t>
    </dgm:pt>
    <dgm:pt modelId="{ED07F2BD-DBDC-46B7-8244-26EEC92F2D5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 err="1"/>
            <a:t>Investor</a:t>
          </a:r>
          <a:r>
            <a:rPr lang="fr-CA" dirty="0"/>
            <a:t> relations</a:t>
          </a:r>
        </a:p>
      </dgm:t>
    </dgm:pt>
    <dgm:pt modelId="{1CF9F7C6-6C37-4803-9BD8-16094533F92A}" type="parTrans" cxnId="{AB46C5D3-333F-46AB-B7C2-2D9ED9567BE6}">
      <dgm:prSet/>
      <dgm:spPr/>
      <dgm:t>
        <a:bodyPr/>
        <a:lstStyle/>
        <a:p>
          <a:endParaRPr lang="fr-CA"/>
        </a:p>
      </dgm:t>
    </dgm:pt>
    <dgm:pt modelId="{7FBC788B-0EEC-4B30-8B7D-47EDFD1EEDB2}" type="sibTrans" cxnId="{AB46C5D3-333F-46AB-B7C2-2D9ED9567BE6}">
      <dgm:prSet/>
      <dgm:spPr/>
      <dgm:t>
        <a:bodyPr/>
        <a:lstStyle/>
        <a:p>
          <a:endParaRPr lang="fr-CA"/>
        </a:p>
      </dgm:t>
    </dgm:pt>
    <dgm:pt modelId="{D0CB0DCE-88E2-4983-B706-F0BE60834FFD}">
      <dgm:prSet/>
      <dgm:spPr/>
      <dgm:t>
        <a:bodyPr/>
        <a:lstStyle/>
        <a:p>
          <a:pPr>
            <a:buNone/>
          </a:pPr>
          <a:r>
            <a:rPr lang="fr-CA" dirty="0"/>
            <a:t>Legal </a:t>
          </a:r>
          <a:r>
            <a:rPr lang="fr-CA" dirty="0" err="1"/>
            <a:t>considerations</a:t>
          </a:r>
          <a:endParaRPr lang="fr-CA" dirty="0"/>
        </a:p>
      </dgm:t>
    </dgm:pt>
    <dgm:pt modelId="{CFF3CFE5-DBFC-49BC-AD01-83C5BB798841}" type="parTrans" cxnId="{43AC4E97-0287-4836-BB87-4605D10A4FFB}">
      <dgm:prSet/>
      <dgm:spPr/>
      <dgm:t>
        <a:bodyPr/>
        <a:lstStyle/>
        <a:p>
          <a:endParaRPr lang="fr-CA"/>
        </a:p>
      </dgm:t>
    </dgm:pt>
    <dgm:pt modelId="{18248C42-FE89-4147-BBFB-1ADC2301EF54}" type="sibTrans" cxnId="{43AC4E97-0287-4836-BB87-4605D10A4FFB}">
      <dgm:prSet/>
      <dgm:spPr/>
      <dgm:t>
        <a:bodyPr/>
        <a:lstStyle/>
        <a:p>
          <a:endParaRPr lang="fr-CA"/>
        </a:p>
      </dgm:t>
    </dgm:pt>
    <dgm:pt modelId="{0F4F4DD0-65DC-47C0-B5B3-345355B11CA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Incorporation</a:t>
          </a:r>
        </a:p>
      </dgm:t>
    </dgm:pt>
    <dgm:pt modelId="{8B98AC6E-C9C5-46C8-B180-92FD363CD130}" type="parTrans" cxnId="{230CD4AA-8929-4DE7-8520-C704DD48B217}">
      <dgm:prSet/>
      <dgm:spPr/>
      <dgm:t>
        <a:bodyPr/>
        <a:lstStyle/>
        <a:p>
          <a:endParaRPr lang="fr-CA"/>
        </a:p>
      </dgm:t>
    </dgm:pt>
    <dgm:pt modelId="{3016C2E4-6C97-4F5F-BBE9-F5A80FB36A43}" type="sibTrans" cxnId="{230CD4AA-8929-4DE7-8520-C704DD48B217}">
      <dgm:prSet/>
      <dgm:spPr/>
      <dgm:t>
        <a:bodyPr/>
        <a:lstStyle/>
        <a:p>
          <a:endParaRPr lang="fr-CA"/>
        </a:p>
      </dgm:t>
    </dgm:pt>
    <dgm:pt modelId="{3298550C-5A68-4811-B8AB-679DF8511C8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 err="1"/>
            <a:t>Board</a:t>
          </a:r>
          <a:r>
            <a:rPr lang="fr-CA" dirty="0"/>
            <a:t> of </a:t>
          </a:r>
          <a:r>
            <a:rPr lang="fr-CA" dirty="0" err="1"/>
            <a:t>directors</a:t>
          </a:r>
          <a:endParaRPr lang="fr-CA" dirty="0"/>
        </a:p>
      </dgm:t>
    </dgm:pt>
    <dgm:pt modelId="{46818F76-CA45-401F-B8B6-FA1152190C54}" type="parTrans" cxnId="{23C38583-25AE-4B0D-8259-FCFBF9A6EBC6}">
      <dgm:prSet/>
      <dgm:spPr/>
      <dgm:t>
        <a:bodyPr/>
        <a:lstStyle/>
        <a:p>
          <a:endParaRPr lang="fr-CA"/>
        </a:p>
      </dgm:t>
    </dgm:pt>
    <dgm:pt modelId="{8C8CDCE5-4DAB-4B4D-AD8E-12A748D5CB38}" type="sibTrans" cxnId="{23C38583-25AE-4B0D-8259-FCFBF9A6EBC6}">
      <dgm:prSet/>
      <dgm:spPr/>
      <dgm:t>
        <a:bodyPr/>
        <a:lstStyle/>
        <a:p>
          <a:endParaRPr lang="fr-CA"/>
        </a:p>
      </dgm:t>
    </dgm:pt>
    <dgm:pt modelId="{65718673-642E-4B43-A6D2-931672E0942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 err="1"/>
            <a:t>Regulatory</a:t>
          </a:r>
          <a:r>
            <a:rPr lang="fr-CA" dirty="0"/>
            <a:t> and </a:t>
          </a:r>
          <a:r>
            <a:rPr lang="fr-CA" dirty="0" err="1"/>
            <a:t>fiduciary</a:t>
          </a:r>
          <a:r>
            <a:rPr lang="fr-CA" dirty="0"/>
            <a:t> obligations</a:t>
          </a:r>
        </a:p>
      </dgm:t>
    </dgm:pt>
    <dgm:pt modelId="{99E68DE9-1C6F-44D7-9BCC-7C5523409CC1}" type="parTrans" cxnId="{CD6A1ABE-D8A9-4689-BFAF-DB312B950872}">
      <dgm:prSet/>
      <dgm:spPr/>
      <dgm:t>
        <a:bodyPr/>
        <a:lstStyle/>
        <a:p>
          <a:endParaRPr lang="fr-CA"/>
        </a:p>
      </dgm:t>
    </dgm:pt>
    <dgm:pt modelId="{28EA5271-05C8-4E02-B33A-2A8FD2D059F9}" type="sibTrans" cxnId="{CD6A1ABE-D8A9-4689-BFAF-DB312B950872}">
      <dgm:prSet/>
      <dgm:spPr/>
      <dgm:t>
        <a:bodyPr/>
        <a:lstStyle/>
        <a:p>
          <a:endParaRPr lang="fr-CA"/>
        </a:p>
      </dgm:t>
    </dgm:pt>
    <dgm:pt modelId="{B82E92B7-F496-4202-8A0D-0C2ECBB003C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Profit distribution</a:t>
          </a:r>
        </a:p>
      </dgm:t>
    </dgm:pt>
    <dgm:pt modelId="{54A59EB0-61F9-481B-8D7A-C68401FE1141}" type="parTrans" cxnId="{19813318-C67E-40F1-9530-17671CF23B12}">
      <dgm:prSet/>
      <dgm:spPr/>
      <dgm:t>
        <a:bodyPr/>
        <a:lstStyle/>
        <a:p>
          <a:endParaRPr lang="fr-CA"/>
        </a:p>
      </dgm:t>
    </dgm:pt>
    <dgm:pt modelId="{9C18CDAE-17FE-4529-8633-181FE5FA5A24}" type="sibTrans" cxnId="{19813318-C67E-40F1-9530-17671CF23B12}">
      <dgm:prSet/>
      <dgm:spPr/>
      <dgm:t>
        <a:bodyPr/>
        <a:lstStyle/>
        <a:p>
          <a:endParaRPr lang="fr-CA"/>
        </a:p>
      </dgm:t>
    </dgm:pt>
    <dgm:pt modelId="{A99F0FFF-9D00-4EC0-A2FB-F78DD9305A9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Competitor analysis</a:t>
          </a:r>
        </a:p>
      </dgm:t>
    </dgm:pt>
    <dgm:pt modelId="{9C741216-267C-4F3E-9141-22A19867A30F}" type="parTrans" cxnId="{BB5F29C0-303F-40A5-AA19-DD486731405F}">
      <dgm:prSet/>
      <dgm:spPr/>
      <dgm:t>
        <a:bodyPr/>
        <a:lstStyle/>
        <a:p>
          <a:endParaRPr lang="fr-CA"/>
        </a:p>
      </dgm:t>
    </dgm:pt>
    <dgm:pt modelId="{2DB41520-1587-423A-8086-1D467370A4C7}" type="sibTrans" cxnId="{BB5F29C0-303F-40A5-AA19-DD486731405F}">
      <dgm:prSet/>
      <dgm:spPr/>
      <dgm:t>
        <a:bodyPr/>
        <a:lstStyle/>
        <a:p>
          <a:endParaRPr lang="fr-CA"/>
        </a:p>
      </dgm:t>
    </dgm:pt>
    <dgm:pt modelId="{3D861E2A-DE49-4C05-8978-C1AD73096AC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Business viability</a:t>
          </a:r>
        </a:p>
      </dgm:t>
    </dgm:pt>
    <dgm:pt modelId="{7D0D478A-7E46-4F3B-A319-D5DA325D75FD}" type="parTrans" cxnId="{5566A052-FB75-40B3-846B-B15240B9295F}">
      <dgm:prSet/>
      <dgm:spPr/>
      <dgm:t>
        <a:bodyPr/>
        <a:lstStyle/>
        <a:p>
          <a:endParaRPr lang="fr-CA"/>
        </a:p>
      </dgm:t>
    </dgm:pt>
    <dgm:pt modelId="{BEE15545-01E7-45F6-A693-D0639BC8EEF0}" type="sibTrans" cxnId="{5566A052-FB75-40B3-846B-B15240B9295F}">
      <dgm:prSet/>
      <dgm:spPr/>
      <dgm:t>
        <a:bodyPr/>
        <a:lstStyle/>
        <a:p>
          <a:endParaRPr lang="fr-CA"/>
        </a:p>
      </dgm:t>
    </dgm:pt>
    <dgm:pt modelId="{0BB1276D-D5E9-40A0-B022-624CE6245C6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Business performance</a:t>
          </a:r>
        </a:p>
      </dgm:t>
    </dgm:pt>
    <dgm:pt modelId="{C6A02B0B-A216-4B3F-9A25-CC34D7CC9E25}" type="parTrans" cxnId="{D6EFA3A2-FAB8-40B4-BA54-F933322F5364}">
      <dgm:prSet/>
      <dgm:spPr/>
      <dgm:t>
        <a:bodyPr/>
        <a:lstStyle/>
        <a:p>
          <a:endParaRPr lang="fr-CA"/>
        </a:p>
      </dgm:t>
    </dgm:pt>
    <dgm:pt modelId="{E8D2DDC5-E06B-4098-AF0B-5541F6D062C3}" type="sibTrans" cxnId="{D6EFA3A2-FAB8-40B4-BA54-F933322F5364}">
      <dgm:prSet/>
      <dgm:spPr/>
      <dgm:t>
        <a:bodyPr/>
        <a:lstStyle/>
        <a:p>
          <a:endParaRPr lang="fr-CA"/>
        </a:p>
      </dgm:t>
    </dgm:pt>
    <dgm:pt modelId="{A5B84BA3-20CA-4973-B86B-544D866FCCD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A" dirty="0"/>
            <a:t>Human </a:t>
          </a:r>
          <a:r>
            <a:rPr lang="fr-CA" dirty="0" err="1"/>
            <a:t>resources</a:t>
          </a:r>
          <a:endParaRPr lang="fr-CA" dirty="0"/>
        </a:p>
      </dgm:t>
    </dgm:pt>
    <dgm:pt modelId="{B6441993-28A9-4568-A57C-25E42F38EA2C}" type="parTrans" cxnId="{34F429B3-6E4B-437B-9118-83D5F54E614A}">
      <dgm:prSet/>
      <dgm:spPr/>
      <dgm:t>
        <a:bodyPr/>
        <a:lstStyle/>
        <a:p>
          <a:endParaRPr lang="fr-CA"/>
        </a:p>
      </dgm:t>
    </dgm:pt>
    <dgm:pt modelId="{E2D0C194-A0FF-4BF9-9AAB-7EFFB8FD9745}" type="sibTrans" cxnId="{34F429B3-6E4B-437B-9118-83D5F54E614A}">
      <dgm:prSet/>
      <dgm:spPr/>
      <dgm:t>
        <a:bodyPr/>
        <a:lstStyle/>
        <a:p>
          <a:endParaRPr lang="fr-CA"/>
        </a:p>
      </dgm:t>
    </dgm:pt>
    <dgm:pt modelId="{201109DD-5399-40D7-A89A-7744D2012CED}" type="pres">
      <dgm:prSet presAssocID="{16B972DB-A830-4B1B-A1F5-C026C3D96E8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B64C3C2-83E3-4416-BB81-E4BD64F9357D}" type="pres">
      <dgm:prSet presAssocID="{16B972DB-A830-4B1B-A1F5-C026C3D96E87}" presName="children" presStyleCnt="0"/>
      <dgm:spPr/>
    </dgm:pt>
    <dgm:pt modelId="{3734342B-0F4C-4419-B8CF-C7423973786A}" type="pres">
      <dgm:prSet presAssocID="{16B972DB-A830-4B1B-A1F5-C026C3D96E87}" presName="child1group" presStyleCnt="0"/>
      <dgm:spPr/>
    </dgm:pt>
    <dgm:pt modelId="{5E7DDCCA-DF0F-485D-B4FA-F03EDF0E2298}" type="pres">
      <dgm:prSet presAssocID="{16B972DB-A830-4B1B-A1F5-C026C3D96E87}" presName="child1" presStyleLbl="bgAcc1" presStyleIdx="0" presStyleCnt="4" custLinFactNeighborX="-9904"/>
      <dgm:spPr/>
    </dgm:pt>
    <dgm:pt modelId="{F2655592-F2C7-4B35-B897-A099B44C82F1}" type="pres">
      <dgm:prSet presAssocID="{16B972DB-A830-4B1B-A1F5-C026C3D96E87}" presName="child1Text" presStyleLbl="bgAcc1" presStyleIdx="0" presStyleCnt="4">
        <dgm:presLayoutVars>
          <dgm:bulletEnabled val="1"/>
        </dgm:presLayoutVars>
      </dgm:prSet>
      <dgm:spPr/>
    </dgm:pt>
    <dgm:pt modelId="{26414D23-ECF2-4993-92DD-A8F18A3BB9E1}" type="pres">
      <dgm:prSet presAssocID="{16B972DB-A830-4B1B-A1F5-C026C3D96E87}" presName="child2group" presStyleCnt="0"/>
      <dgm:spPr/>
    </dgm:pt>
    <dgm:pt modelId="{D2572AC2-9C71-49B9-A2A4-A8DAD3E67AF9}" type="pres">
      <dgm:prSet presAssocID="{16B972DB-A830-4B1B-A1F5-C026C3D96E87}" presName="child2" presStyleLbl="bgAcc1" presStyleIdx="1" presStyleCnt="4" custLinFactNeighborX="9908" custLinFactNeighborY="-1133"/>
      <dgm:spPr/>
    </dgm:pt>
    <dgm:pt modelId="{8DE40533-AF06-4C82-B693-2719D40BA460}" type="pres">
      <dgm:prSet presAssocID="{16B972DB-A830-4B1B-A1F5-C026C3D96E87}" presName="child2Text" presStyleLbl="bgAcc1" presStyleIdx="1" presStyleCnt="4">
        <dgm:presLayoutVars>
          <dgm:bulletEnabled val="1"/>
        </dgm:presLayoutVars>
      </dgm:prSet>
      <dgm:spPr/>
    </dgm:pt>
    <dgm:pt modelId="{453C5F37-5349-486E-BDB9-17253C6F3976}" type="pres">
      <dgm:prSet presAssocID="{16B972DB-A830-4B1B-A1F5-C026C3D96E87}" presName="child3group" presStyleCnt="0"/>
      <dgm:spPr/>
    </dgm:pt>
    <dgm:pt modelId="{6FEDEC97-818C-464D-BC68-70E688BF1D09}" type="pres">
      <dgm:prSet presAssocID="{16B972DB-A830-4B1B-A1F5-C026C3D96E87}" presName="child3" presStyleLbl="bgAcc1" presStyleIdx="2" presStyleCnt="4" custLinFactNeighborX="9908"/>
      <dgm:spPr/>
    </dgm:pt>
    <dgm:pt modelId="{E0B86837-79B8-4EAF-97FF-A6EC0B4225BA}" type="pres">
      <dgm:prSet presAssocID="{16B972DB-A830-4B1B-A1F5-C026C3D96E87}" presName="child3Text" presStyleLbl="bgAcc1" presStyleIdx="2" presStyleCnt="4">
        <dgm:presLayoutVars>
          <dgm:bulletEnabled val="1"/>
        </dgm:presLayoutVars>
      </dgm:prSet>
      <dgm:spPr/>
    </dgm:pt>
    <dgm:pt modelId="{7FD277F8-EB81-422D-8AE4-DD92E7FE2487}" type="pres">
      <dgm:prSet presAssocID="{16B972DB-A830-4B1B-A1F5-C026C3D96E87}" presName="child4group" presStyleCnt="0"/>
      <dgm:spPr/>
    </dgm:pt>
    <dgm:pt modelId="{EA09B5BC-124E-4595-ACCE-11DB7B9FC70F}" type="pres">
      <dgm:prSet presAssocID="{16B972DB-A830-4B1B-A1F5-C026C3D96E87}" presName="child4" presStyleLbl="bgAcc1" presStyleIdx="3" presStyleCnt="4" custLinFactNeighborX="-10271" custLinFactNeighborY="-1699"/>
      <dgm:spPr/>
    </dgm:pt>
    <dgm:pt modelId="{245C2FFF-4631-4F9F-B674-CDCB83B0806B}" type="pres">
      <dgm:prSet presAssocID="{16B972DB-A830-4B1B-A1F5-C026C3D96E87}" presName="child4Text" presStyleLbl="bgAcc1" presStyleIdx="3" presStyleCnt="4">
        <dgm:presLayoutVars>
          <dgm:bulletEnabled val="1"/>
        </dgm:presLayoutVars>
      </dgm:prSet>
      <dgm:spPr/>
    </dgm:pt>
    <dgm:pt modelId="{4421116D-96D4-4A23-8201-D6108052FB98}" type="pres">
      <dgm:prSet presAssocID="{16B972DB-A830-4B1B-A1F5-C026C3D96E87}" presName="childPlaceholder" presStyleCnt="0"/>
      <dgm:spPr/>
    </dgm:pt>
    <dgm:pt modelId="{A0C51B03-1817-42CA-86B3-F4939E195C0F}" type="pres">
      <dgm:prSet presAssocID="{16B972DB-A830-4B1B-A1F5-C026C3D96E87}" presName="circle" presStyleCnt="0"/>
      <dgm:spPr/>
    </dgm:pt>
    <dgm:pt modelId="{7DD4ED2F-A2A3-47C7-B55E-F15F101BFCE0}" type="pres">
      <dgm:prSet presAssocID="{16B972DB-A830-4B1B-A1F5-C026C3D96E87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520FD7DC-BDA6-4819-B281-B95CE40D81E9}" type="pres">
      <dgm:prSet presAssocID="{16B972DB-A830-4B1B-A1F5-C026C3D96E87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1B83F904-3A40-4DBD-8ECC-F44D42F51782}" type="pres">
      <dgm:prSet presAssocID="{16B972DB-A830-4B1B-A1F5-C026C3D96E87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404A197E-41D2-468E-85A2-03A4D66C8E7D}" type="pres">
      <dgm:prSet presAssocID="{16B972DB-A830-4B1B-A1F5-C026C3D96E87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8EC5C361-EC04-4F19-AC61-79F938B04A78}" type="pres">
      <dgm:prSet presAssocID="{16B972DB-A830-4B1B-A1F5-C026C3D96E87}" presName="quadrantPlaceholder" presStyleCnt="0"/>
      <dgm:spPr/>
    </dgm:pt>
    <dgm:pt modelId="{2B8BF4F5-F104-4DD3-8516-12436330D6A4}" type="pres">
      <dgm:prSet presAssocID="{16B972DB-A830-4B1B-A1F5-C026C3D96E87}" presName="center1" presStyleLbl="fgShp" presStyleIdx="0" presStyleCnt="2"/>
      <dgm:spPr/>
    </dgm:pt>
    <dgm:pt modelId="{FF11ACAB-311C-49F4-9E90-ACED3791082F}" type="pres">
      <dgm:prSet presAssocID="{16B972DB-A830-4B1B-A1F5-C026C3D96E87}" presName="center2" presStyleLbl="fgShp" presStyleIdx="1" presStyleCnt="2"/>
      <dgm:spPr/>
    </dgm:pt>
  </dgm:ptLst>
  <dgm:cxnLst>
    <dgm:cxn modelId="{28F5AD03-442C-4C98-B649-5D3D423DAB1E}" type="presOf" srcId="{0E683EC7-C88D-4660-9951-B5937497F2F7}" destId="{6FEDEC97-818C-464D-BC68-70E688BF1D09}" srcOrd="0" destOrd="0" presId="urn:microsoft.com/office/officeart/2005/8/layout/cycle4"/>
    <dgm:cxn modelId="{0022E108-3352-482B-BAAB-D6AC9F7A6D54}" type="presOf" srcId="{0BB1276D-D5E9-40A0-B022-624CE6245C6F}" destId="{6FEDEC97-818C-464D-BC68-70E688BF1D09}" srcOrd="0" destOrd="3" presId="urn:microsoft.com/office/officeart/2005/8/layout/cycle4"/>
    <dgm:cxn modelId="{D863FC0C-7EE8-4C95-B8F2-482899F5A5DA}" srcId="{E1587894-BE08-4ACB-86B8-896EF228E4ED}" destId="{9A46A171-2713-456F-B05A-689EF33412D7}" srcOrd="2" destOrd="0" parTransId="{EDD6B43C-8B12-438F-BD6A-C39CE8093BBF}" sibTransId="{C84512DE-5806-447A-851C-3FC5A55005ED}"/>
    <dgm:cxn modelId="{E387760F-BCE6-45AF-A4C5-CDBEEBB29301}" type="presOf" srcId="{898155EF-3828-42EB-BC99-F2D39A60982A}" destId="{F2655592-F2C7-4B35-B897-A099B44C82F1}" srcOrd="1" destOrd="2" presId="urn:microsoft.com/office/officeart/2005/8/layout/cycle4"/>
    <dgm:cxn modelId="{E8280812-0332-4F28-A074-9A2E7039E72A}" type="presOf" srcId="{ED07F2BD-DBDC-46B7-8244-26EEC92F2D5A}" destId="{6FEDEC97-818C-464D-BC68-70E688BF1D09}" srcOrd="0" destOrd="4" presId="urn:microsoft.com/office/officeart/2005/8/layout/cycle4"/>
    <dgm:cxn modelId="{242BFF13-0171-4131-99F3-75BEF1D7C703}" type="presOf" srcId="{898155EF-3828-42EB-BC99-F2D39A60982A}" destId="{5E7DDCCA-DF0F-485D-B4FA-F03EDF0E2298}" srcOrd="0" destOrd="2" presId="urn:microsoft.com/office/officeart/2005/8/layout/cycle4"/>
    <dgm:cxn modelId="{668B6317-1A45-4558-B199-1C9ABAE3A31F}" type="presOf" srcId="{F473E7A0-503A-4D5F-A5C4-866847C52823}" destId="{5E7DDCCA-DF0F-485D-B4FA-F03EDF0E2298}" srcOrd="0" destOrd="1" presId="urn:microsoft.com/office/officeart/2005/8/layout/cycle4"/>
    <dgm:cxn modelId="{19813318-C67E-40F1-9530-17671CF23B12}" srcId="{D0CB0DCE-88E2-4983-B706-F0BE60834FFD}" destId="{B82E92B7-F496-4202-8A0D-0C2ECBB003C2}" srcOrd="3" destOrd="0" parTransId="{54A59EB0-61F9-481B-8D7A-C68401FE1141}" sibTransId="{9C18CDAE-17FE-4529-8633-181FE5FA5A24}"/>
    <dgm:cxn modelId="{99666A20-B79C-42BE-A3AD-C759FCCE171D}" type="presOf" srcId="{A5B84BA3-20CA-4973-B86B-544D866FCCDF}" destId="{8DE40533-AF06-4C82-B693-2719D40BA460}" srcOrd="1" destOrd="2" presId="urn:microsoft.com/office/officeart/2005/8/layout/cycle4"/>
    <dgm:cxn modelId="{C2B48623-DF1C-4510-8F7E-47F2BF50856A}" type="presOf" srcId="{B82E92B7-F496-4202-8A0D-0C2ECBB003C2}" destId="{245C2FFF-4631-4F9F-B674-CDCB83B0806B}" srcOrd="1" destOrd="3" presId="urn:microsoft.com/office/officeart/2005/8/layout/cycle4"/>
    <dgm:cxn modelId="{B969F025-115A-4292-AF7E-120041C57816}" srcId="{E1587894-BE08-4ACB-86B8-896EF228E4ED}" destId="{0E683EC7-C88D-4660-9951-B5937497F2F7}" srcOrd="0" destOrd="0" parTransId="{22C1C708-DFE4-42AD-96C8-8B2D907FF19A}" sibTransId="{0A3C41DE-D996-4C55-8655-55293913F1E4}"/>
    <dgm:cxn modelId="{560F3B27-F6E2-4FA5-8A04-A028C0263398}" type="presOf" srcId="{677C1B69-8C05-4DE5-8726-276401BA95F4}" destId="{8DE40533-AF06-4C82-B693-2719D40BA460}" srcOrd="1" destOrd="1" presId="urn:microsoft.com/office/officeart/2005/8/layout/cycle4"/>
    <dgm:cxn modelId="{1F492328-F33A-414D-9AB2-9630E9548DAE}" type="presOf" srcId="{ED07F2BD-DBDC-46B7-8244-26EEC92F2D5A}" destId="{E0B86837-79B8-4EAF-97FF-A6EC0B4225BA}" srcOrd="1" destOrd="4" presId="urn:microsoft.com/office/officeart/2005/8/layout/cycle4"/>
    <dgm:cxn modelId="{0EFAB52A-293A-4BC5-8B70-8CB19052D3F8}" srcId="{16B972DB-A830-4B1B-A1F5-C026C3D96E87}" destId="{E1587894-BE08-4ACB-86B8-896EF228E4ED}" srcOrd="2" destOrd="0" parTransId="{E0D95C07-7836-4E18-8ADE-46B88CAB9A7B}" sibTransId="{79234CAC-C90A-4641-B12A-42DD037B5C01}"/>
    <dgm:cxn modelId="{D1020B2C-0100-4563-848E-CC5BF0E904FB}" srcId="{334EFDC5-8954-4FC0-9DAE-7931F40BA51F}" destId="{898155EF-3828-42EB-BC99-F2D39A60982A}" srcOrd="2" destOrd="0" parTransId="{92FE9A55-782A-42CC-9B93-3A73F9A4AF99}" sibTransId="{5D4663E0-2CD5-4850-8DD7-0CFD3A9DAE7A}"/>
    <dgm:cxn modelId="{5B27602D-14CD-491E-A994-F9AD6AD203C8}" type="presOf" srcId="{F473E7A0-503A-4D5F-A5C4-866847C52823}" destId="{F2655592-F2C7-4B35-B897-A099B44C82F1}" srcOrd="1" destOrd="1" presId="urn:microsoft.com/office/officeart/2005/8/layout/cycle4"/>
    <dgm:cxn modelId="{99089A34-7AF2-468B-8555-93FF0F25EF14}" type="presOf" srcId="{44ED4A35-107E-450B-BA23-2E533783015A}" destId="{E0B86837-79B8-4EAF-97FF-A6EC0B4225BA}" srcOrd="1" destOrd="1" presId="urn:microsoft.com/office/officeart/2005/8/layout/cycle4"/>
    <dgm:cxn modelId="{5B0C4B35-2636-40E5-A049-B6325FD45175}" type="presOf" srcId="{3298550C-5A68-4811-B8AB-679DF8511C8B}" destId="{EA09B5BC-124E-4595-ACCE-11DB7B9FC70F}" srcOrd="0" destOrd="1" presId="urn:microsoft.com/office/officeart/2005/8/layout/cycle4"/>
    <dgm:cxn modelId="{EFC10D38-5A1F-455F-A08F-0DF7CF47BC93}" type="presOf" srcId="{D0CB0DCE-88E2-4983-B706-F0BE60834FFD}" destId="{404A197E-41D2-468E-85A2-03A4D66C8E7D}" srcOrd="0" destOrd="0" presId="urn:microsoft.com/office/officeart/2005/8/layout/cycle4"/>
    <dgm:cxn modelId="{4C06D938-0002-4177-8ED1-D31FB647092D}" type="presOf" srcId="{A5B84BA3-20CA-4973-B86B-544D866FCCDF}" destId="{D2572AC2-9C71-49B9-A2A4-A8DAD3E67AF9}" srcOrd="0" destOrd="2" presId="urn:microsoft.com/office/officeart/2005/8/layout/cycle4"/>
    <dgm:cxn modelId="{13D3F339-43F7-4EF1-9EB3-B45BA53484AC}" type="presOf" srcId="{334EFDC5-8954-4FC0-9DAE-7931F40BA51F}" destId="{7DD4ED2F-A2A3-47C7-B55E-F15F101BFCE0}" srcOrd="0" destOrd="0" presId="urn:microsoft.com/office/officeart/2005/8/layout/cycle4"/>
    <dgm:cxn modelId="{AFF9CF3A-055E-42A6-827D-E60E6813E66D}" srcId="{16B972DB-A830-4B1B-A1F5-C026C3D96E87}" destId="{334EFDC5-8954-4FC0-9DAE-7931F40BA51F}" srcOrd="0" destOrd="0" parTransId="{AA8FF3FA-B80B-4F74-8BB5-B23C28BD76DB}" sibTransId="{5DCE4EC7-F094-4A4E-B99E-77DCF7028B6D}"/>
    <dgm:cxn modelId="{209F0A3C-C7A4-4EE1-BCEB-4B82058746BE}" type="presOf" srcId="{3D861E2A-DE49-4C05-8978-C1AD73096ACD}" destId="{5E7DDCCA-DF0F-485D-B4FA-F03EDF0E2298}" srcOrd="0" destOrd="4" presId="urn:microsoft.com/office/officeart/2005/8/layout/cycle4"/>
    <dgm:cxn modelId="{C1ECCA5B-FD57-4677-9664-8CCC785A6BE7}" type="presOf" srcId="{677C1B69-8C05-4DE5-8726-276401BA95F4}" destId="{D2572AC2-9C71-49B9-A2A4-A8DAD3E67AF9}" srcOrd="0" destOrd="1" presId="urn:microsoft.com/office/officeart/2005/8/layout/cycle4"/>
    <dgm:cxn modelId="{3CBDEB5E-8371-4511-93FF-37537C752B1C}" type="presOf" srcId="{3298550C-5A68-4811-B8AB-679DF8511C8B}" destId="{245C2FFF-4631-4F9F-B674-CDCB83B0806B}" srcOrd="1" destOrd="1" presId="urn:microsoft.com/office/officeart/2005/8/layout/cycle4"/>
    <dgm:cxn modelId="{54C4C95F-A790-43F4-BFD5-CF8F4E25F8C5}" type="presOf" srcId="{3D861E2A-DE49-4C05-8978-C1AD73096ACD}" destId="{F2655592-F2C7-4B35-B897-A099B44C82F1}" srcOrd="1" destOrd="4" presId="urn:microsoft.com/office/officeart/2005/8/layout/cycle4"/>
    <dgm:cxn modelId="{C1E7D562-6640-4489-A026-E0AF25204199}" type="presOf" srcId="{0E683EC7-C88D-4660-9951-B5937497F2F7}" destId="{E0B86837-79B8-4EAF-97FF-A6EC0B4225BA}" srcOrd="1" destOrd="0" presId="urn:microsoft.com/office/officeart/2005/8/layout/cycle4"/>
    <dgm:cxn modelId="{5566A052-FB75-40B3-846B-B15240B9295F}" srcId="{334EFDC5-8954-4FC0-9DAE-7931F40BA51F}" destId="{3D861E2A-DE49-4C05-8978-C1AD73096ACD}" srcOrd="4" destOrd="0" parTransId="{7D0D478A-7E46-4F3B-A319-D5DA325D75FD}" sibTransId="{BEE15545-01E7-45F6-A693-D0639BC8EEF0}"/>
    <dgm:cxn modelId="{37DEB972-9915-4A3E-87F8-7E5E56A0D811}" srcId="{334EFDC5-8954-4FC0-9DAE-7931F40BA51F}" destId="{F473E7A0-503A-4D5F-A5C4-866847C52823}" srcOrd="1" destOrd="0" parTransId="{D0603A9E-37AB-4E61-8EAE-6402E7FB52FD}" sibTransId="{2E6802A4-9886-446B-9500-A6C75D288E10}"/>
    <dgm:cxn modelId="{7C813454-A163-4747-9BD1-4080A8228EF6}" srcId="{E1587894-BE08-4ACB-86B8-896EF228E4ED}" destId="{44ED4A35-107E-450B-BA23-2E533783015A}" srcOrd="1" destOrd="0" parTransId="{56E60EAA-2FEF-47C6-8F75-C6A16C446D8E}" sibTransId="{166D01F0-3130-4550-A2FC-8CF0B4125C4C}"/>
    <dgm:cxn modelId="{48665F77-7928-4679-9C87-9D1B43B19C71}" srcId="{717A6FCF-09F1-4941-B1C8-9AFBE38B1CEE}" destId="{677C1B69-8C05-4DE5-8726-276401BA95F4}" srcOrd="1" destOrd="0" parTransId="{3B558414-FCDE-4B76-9D3E-BC03D79AFD9A}" sibTransId="{7D5CC0DD-C79C-4D04-9CC5-E8B496C8335E}"/>
    <dgm:cxn modelId="{7F7C8657-DE39-4FCB-B9A1-E638A7D68A2D}" type="presOf" srcId="{A99F0FFF-9D00-4EC0-A2FB-F78DD9305A9F}" destId="{F2655592-F2C7-4B35-B897-A099B44C82F1}" srcOrd="1" destOrd="3" presId="urn:microsoft.com/office/officeart/2005/8/layout/cycle4"/>
    <dgm:cxn modelId="{E69C2D59-4BB1-4C1A-964B-5F76DF8884F9}" type="presOf" srcId="{49E005E5-96FA-4D82-8832-AF7F8F88190B}" destId="{F2655592-F2C7-4B35-B897-A099B44C82F1}" srcOrd="1" destOrd="0" presId="urn:microsoft.com/office/officeart/2005/8/layout/cycle4"/>
    <dgm:cxn modelId="{23C38583-25AE-4B0D-8259-FCFBF9A6EBC6}" srcId="{D0CB0DCE-88E2-4983-B706-F0BE60834FFD}" destId="{3298550C-5A68-4811-B8AB-679DF8511C8B}" srcOrd="1" destOrd="0" parTransId="{46818F76-CA45-401F-B8B6-FA1152190C54}" sibTransId="{8C8CDCE5-4DAB-4B4D-AD8E-12A748D5CB38}"/>
    <dgm:cxn modelId="{393A7689-1E21-452F-B1F0-C3ED584DAD7D}" type="presOf" srcId="{E1587894-BE08-4ACB-86B8-896EF228E4ED}" destId="{1B83F904-3A40-4DBD-8ECC-F44D42F51782}" srcOrd="0" destOrd="0" presId="urn:microsoft.com/office/officeart/2005/8/layout/cycle4"/>
    <dgm:cxn modelId="{D53B4E97-D714-4FCF-AD0F-9571A3B75BEA}" type="presOf" srcId="{49E005E5-96FA-4D82-8832-AF7F8F88190B}" destId="{5E7DDCCA-DF0F-485D-B4FA-F03EDF0E2298}" srcOrd="0" destOrd="0" presId="urn:microsoft.com/office/officeart/2005/8/layout/cycle4"/>
    <dgm:cxn modelId="{43AC4E97-0287-4836-BB87-4605D10A4FFB}" srcId="{16B972DB-A830-4B1B-A1F5-C026C3D96E87}" destId="{D0CB0DCE-88E2-4983-B706-F0BE60834FFD}" srcOrd="3" destOrd="0" parTransId="{CFF3CFE5-DBFC-49BC-AD01-83C5BB798841}" sibTransId="{18248C42-FE89-4147-BBFB-1ADC2301EF54}"/>
    <dgm:cxn modelId="{EE26199F-C9A4-468D-805D-4A4F472E3479}" type="presOf" srcId="{B82E92B7-F496-4202-8A0D-0C2ECBB003C2}" destId="{EA09B5BC-124E-4595-ACCE-11DB7B9FC70F}" srcOrd="0" destOrd="3" presId="urn:microsoft.com/office/officeart/2005/8/layout/cycle4"/>
    <dgm:cxn modelId="{D6EFA3A2-FAB8-40B4-BA54-F933322F5364}" srcId="{E1587894-BE08-4ACB-86B8-896EF228E4ED}" destId="{0BB1276D-D5E9-40A0-B022-624CE6245C6F}" srcOrd="3" destOrd="0" parTransId="{C6A02B0B-A216-4B3F-9A25-CC34D7CC9E25}" sibTransId="{E8D2DDC5-E06B-4098-AF0B-5541F6D062C3}"/>
    <dgm:cxn modelId="{B9B875A9-2552-48E9-B7FA-8A3D9777EA0C}" type="presOf" srcId="{65718673-642E-4B43-A6D2-931672E0942E}" destId="{245C2FFF-4631-4F9F-B674-CDCB83B0806B}" srcOrd="1" destOrd="2" presId="urn:microsoft.com/office/officeart/2005/8/layout/cycle4"/>
    <dgm:cxn modelId="{230CD4AA-8929-4DE7-8520-C704DD48B217}" srcId="{D0CB0DCE-88E2-4983-B706-F0BE60834FFD}" destId="{0F4F4DD0-65DC-47C0-B5B3-345355B11CA5}" srcOrd="0" destOrd="0" parTransId="{8B98AC6E-C9C5-46C8-B180-92FD363CD130}" sibTransId="{3016C2E4-6C97-4F5F-BBE9-F5A80FB36A43}"/>
    <dgm:cxn modelId="{B0BB4EB0-3732-46FB-AC99-C6CAFAE329EB}" srcId="{16B972DB-A830-4B1B-A1F5-C026C3D96E87}" destId="{717A6FCF-09F1-4941-B1C8-9AFBE38B1CEE}" srcOrd="1" destOrd="0" parTransId="{EE387CB3-7E29-41D5-BBF3-F491F62BF8CF}" sibTransId="{8CAAB1F6-ADE5-4FEF-9446-D73969EC0356}"/>
    <dgm:cxn modelId="{34F429B3-6E4B-437B-9118-83D5F54E614A}" srcId="{717A6FCF-09F1-4941-B1C8-9AFBE38B1CEE}" destId="{A5B84BA3-20CA-4973-B86B-544D866FCCDF}" srcOrd="2" destOrd="0" parTransId="{B6441993-28A9-4568-A57C-25E42F38EA2C}" sibTransId="{E2D0C194-A0FF-4BF9-9AAB-7EFFB8FD9745}"/>
    <dgm:cxn modelId="{EBEF87B9-286C-4CD6-A837-7A9687872E1B}" type="presOf" srcId="{44ED4A35-107E-450B-BA23-2E533783015A}" destId="{6FEDEC97-818C-464D-BC68-70E688BF1D09}" srcOrd="0" destOrd="1" presId="urn:microsoft.com/office/officeart/2005/8/layout/cycle4"/>
    <dgm:cxn modelId="{21E5D2BB-1C9A-47C3-83B7-93401456FAAF}" type="presOf" srcId="{A99F0FFF-9D00-4EC0-A2FB-F78DD9305A9F}" destId="{5E7DDCCA-DF0F-485D-B4FA-F03EDF0E2298}" srcOrd="0" destOrd="3" presId="urn:microsoft.com/office/officeart/2005/8/layout/cycle4"/>
    <dgm:cxn modelId="{CD6A1ABE-D8A9-4689-BFAF-DB312B950872}" srcId="{D0CB0DCE-88E2-4983-B706-F0BE60834FFD}" destId="{65718673-642E-4B43-A6D2-931672E0942E}" srcOrd="2" destOrd="0" parTransId="{99E68DE9-1C6F-44D7-9BCC-7C5523409CC1}" sibTransId="{28EA5271-05C8-4E02-B33A-2A8FD2D059F9}"/>
    <dgm:cxn modelId="{BB5F29C0-303F-40A5-AA19-DD486731405F}" srcId="{334EFDC5-8954-4FC0-9DAE-7931F40BA51F}" destId="{A99F0FFF-9D00-4EC0-A2FB-F78DD9305A9F}" srcOrd="3" destOrd="0" parTransId="{9C741216-267C-4F3E-9141-22A19867A30F}" sibTransId="{2DB41520-1587-423A-8086-1D467370A4C7}"/>
    <dgm:cxn modelId="{0FB643C3-3EB3-4D12-ABD0-99D359D8ED2A}" type="presOf" srcId="{0F4F4DD0-65DC-47C0-B5B3-345355B11CA5}" destId="{EA09B5BC-124E-4595-ACCE-11DB7B9FC70F}" srcOrd="0" destOrd="0" presId="urn:microsoft.com/office/officeart/2005/8/layout/cycle4"/>
    <dgm:cxn modelId="{210A1EC9-6C2C-402B-B1CD-B32D77F8887A}" type="presOf" srcId="{24B41D74-35F6-444A-B060-CCC8AAFFD5D7}" destId="{D2572AC2-9C71-49B9-A2A4-A8DAD3E67AF9}" srcOrd="0" destOrd="0" presId="urn:microsoft.com/office/officeart/2005/8/layout/cycle4"/>
    <dgm:cxn modelId="{46A398D1-0DDC-42D7-801F-9AC826C7B6DC}" type="presOf" srcId="{24B41D74-35F6-444A-B060-CCC8AAFFD5D7}" destId="{8DE40533-AF06-4C82-B693-2719D40BA460}" srcOrd="1" destOrd="0" presId="urn:microsoft.com/office/officeart/2005/8/layout/cycle4"/>
    <dgm:cxn modelId="{AB46C5D3-333F-46AB-B7C2-2D9ED9567BE6}" srcId="{E1587894-BE08-4ACB-86B8-896EF228E4ED}" destId="{ED07F2BD-DBDC-46B7-8244-26EEC92F2D5A}" srcOrd="4" destOrd="0" parTransId="{1CF9F7C6-6C37-4803-9BD8-16094533F92A}" sibTransId="{7FBC788B-0EEC-4B30-8B7D-47EDFD1EEDB2}"/>
    <dgm:cxn modelId="{60EAD6E0-F8CB-45BE-98EA-CACDC3A0A507}" type="presOf" srcId="{16B972DB-A830-4B1B-A1F5-C026C3D96E87}" destId="{201109DD-5399-40D7-A89A-7744D2012CED}" srcOrd="0" destOrd="0" presId="urn:microsoft.com/office/officeart/2005/8/layout/cycle4"/>
    <dgm:cxn modelId="{0F0C9EE9-3D74-476A-81D0-26D010A105F0}" type="presOf" srcId="{9A46A171-2713-456F-B05A-689EF33412D7}" destId="{E0B86837-79B8-4EAF-97FF-A6EC0B4225BA}" srcOrd="1" destOrd="2" presId="urn:microsoft.com/office/officeart/2005/8/layout/cycle4"/>
    <dgm:cxn modelId="{036802ED-3A87-426A-9128-8A9C0FF9CA0B}" type="presOf" srcId="{65718673-642E-4B43-A6D2-931672E0942E}" destId="{EA09B5BC-124E-4595-ACCE-11DB7B9FC70F}" srcOrd="0" destOrd="2" presId="urn:microsoft.com/office/officeart/2005/8/layout/cycle4"/>
    <dgm:cxn modelId="{F6D1DCEE-E379-4471-BCF5-C195136744C0}" type="presOf" srcId="{0BB1276D-D5E9-40A0-B022-624CE6245C6F}" destId="{E0B86837-79B8-4EAF-97FF-A6EC0B4225BA}" srcOrd="1" destOrd="3" presId="urn:microsoft.com/office/officeart/2005/8/layout/cycle4"/>
    <dgm:cxn modelId="{04171CF0-4C30-4D8B-9EA5-539ECA39E914}" type="presOf" srcId="{0F4F4DD0-65DC-47C0-B5B3-345355B11CA5}" destId="{245C2FFF-4631-4F9F-B674-CDCB83B0806B}" srcOrd="1" destOrd="0" presId="urn:microsoft.com/office/officeart/2005/8/layout/cycle4"/>
    <dgm:cxn modelId="{36EB98F3-A70D-45DE-8A9F-CB72270934B0}" type="presOf" srcId="{9A46A171-2713-456F-B05A-689EF33412D7}" destId="{6FEDEC97-818C-464D-BC68-70E688BF1D09}" srcOrd="0" destOrd="2" presId="urn:microsoft.com/office/officeart/2005/8/layout/cycle4"/>
    <dgm:cxn modelId="{BD3C35F7-818E-43FC-AA79-8F4385117F66}" srcId="{717A6FCF-09F1-4941-B1C8-9AFBE38B1CEE}" destId="{24B41D74-35F6-444A-B060-CCC8AAFFD5D7}" srcOrd="0" destOrd="0" parTransId="{EC104C90-8EA4-445B-BD4E-969948CF577A}" sibTransId="{9DE9F1BE-AD2F-4E5D-8B83-047D13503B72}"/>
    <dgm:cxn modelId="{9F26AEFC-5687-436B-9BD9-19B9E7BBA90E}" srcId="{334EFDC5-8954-4FC0-9DAE-7931F40BA51F}" destId="{49E005E5-96FA-4D82-8832-AF7F8F88190B}" srcOrd="0" destOrd="0" parTransId="{4862EFE2-33D7-4303-A08F-85CC18124D7B}" sibTransId="{891006F7-121D-4114-B65D-E580DEB0EDBF}"/>
    <dgm:cxn modelId="{936EA8FF-94B9-44D1-862A-975F5ED7FBF0}" type="presOf" srcId="{717A6FCF-09F1-4941-B1C8-9AFBE38B1CEE}" destId="{520FD7DC-BDA6-4819-B281-B95CE40D81E9}" srcOrd="0" destOrd="0" presId="urn:microsoft.com/office/officeart/2005/8/layout/cycle4"/>
    <dgm:cxn modelId="{93EC073A-3AEC-4682-A3F0-6DD06B6B275B}" type="presParOf" srcId="{201109DD-5399-40D7-A89A-7744D2012CED}" destId="{9B64C3C2-83E3-4416-BB81-E4BD64F9357D}" srcOrd="0" destOrd="0" presId="urn:microsoft.com/office/officeart/2005/8/layout/cycle4"/>
    <dgm:cxn modelId="{8108D042-3CE1-4F77-9FFB-7B592FCF4CAD}" type="presParOf" srcId="{9B64C3C2-83E3-4416-BB81-E4BD64F9357D}" destId="{3734342B-0F4C-4419-B8CF-C7423973786A}" srcOrd="0" destOrd="0" presId="urn:microsoft.com/office/officeart/2005/8/layout/cycle4"/>
    <dgm:cxn modelId="{0FDC670B-62DC-4436-9B08-A0F3B5BFDA65}" type="presParOf" srcId="{3734342B-0F4C-4419-B8CF-C7423973786A}" destId="{5E7DDCCA-DF0F-485D-B4FA-F03EDF0E2298}" srcOrd="0" destOrd="0" presId="urn:microsoft.com/office/officeart/2005/8/layout/cycle4"/>
    <dgm:cxn modelId="{AEFC3A90-D3D9-4B2B-AFB2-BAF6DEDF6537}" type="presParOf" srcId="{3734342B-0F4C-4419-B8CF-C7423973786A}" destId="{F2655592-F2C7-4B35-B897-A099B44C82F1}" srcOrd="1" destOrd="0" presId="urn:microsoft.com/office/officeart/2005/8/layout/cycle4"/>
    <dgm:cxn modelId="{076A580A-6AA7-49FA-B72C-9BCC87E21CB3}" type="presParOf" srcId="{9B64C3C2-83E3-4416-BB81-E4BD64F9357D}" destId="{26414D23-ECF2-4993-92DD-A8F18A3BB9E1}" srcOrd="1" destOrd="0" presId="urn:microsoft.com/office/officeart/2005/8/layout/cycle4"/>
    <dgm:cxn modelId="{8C520E70-9F91-450F-A878-4895F7EAB899}" type="presParOf" srcId="{26414D23-ECF2-4993-92DD-A8F18A3BB9E1}" destId="{D2572AC2-9C71-49B9-A2A4-A8DAD3E67AF9}" srcOrd="0" destOrd="0" presId="urn:microsoft.com/office/officeart/2005/8/layout/cycle4"/>
    <dgm:cxn modelId="{1558D96F-35B0-4B8F-859A-25B64E87B3ED}" type="presParOf" srcId="{26414D23-ECF2-4993-92DD-A8F18A3BB9E1}" destId="{8DE40533-AF06-4C82-B693-2719D40BA460}" srcOrd="1" destOrd="0" presId="urn:microsoft.com/office/officeart/2005/8/layout/cycle4"/>
    <dgm:cxn modelId="{E2147365-6416-4CD6-953A-FF005DEA4A50}" type="presParOf" srcId="{9B64C3C2-83E3-4416-BB81-E4BD64F9357D}" destId="{453C5F37-5349-486E-BDB9-17253C6F3976}" srcOrd="2" destOrd="0" presId="urn:microsoft.com/office/officeart/2005/8/layout/cycle4"/>
    <dgm:cxn modelId="{9890314D-BA54-4F8B-8608-F72E3325F2B8}" type="presParOf" srcId="{453C5F37-5349-486E-BDB9-17253C6F3976}" destId="{6FEDEC97-818C-464D-BC68-70E688BF1D09}" srcOrd="0" destOrd="0" presId="urn:microsoft.com/office/officeart/2005/8/layout/cycle4"/>
    <dgm:cxn modelId="{D104EC8F-49A0-433C-A9E8-CF9ED53BC343}" type="presParOf" srcId="{453C5F37-5349-486E-BDB9-17253C6F3976}" destId="{E0B86837-79B8-4EAF-97FF-A6EC0B4225BA}" srcOrd="1" destOrd="0" presId="urn:microsoft.com/office/officeart/2005/8/layout/cycle4"/>
    <dgm:cxn modelId="{17293B0A-CCFB-40AC-8D09-4E8F1A05F37C}" type="presParOf" srcId="{9B64C3C2-83E3-4416-BB81-E4BD64F9357D}" destId="{7FD277F8-EB81-422D-8AE4-DD92E7FE2487}" srcOrd="3" destOrd="0" presId="urn:microsoft.com/office/officeart/2005/8/layout/cycle4"/>
    <dgm:cxn modelId="{EA7BF75A-9DB5-4A89-A2AD-F1F554E85B8C}" type="presParOf" srcId="{7FD277F8-EB81-422D-8AE4-DD92E7FE2487}" destId="{EA09B5BC-124E-4595-ACCE-11DB7B9FC70F}" srcOrd="0" destOrd="0" presId="urn:microsoft.com/office/officeart/2005/8/layout/cycle4"/>
    <dgm:cxn modelId="{33656045-CADD-4E9E-9A05-E365545F010D}" type="presParOf" srcId="{7FD277F8-EB81-422D-8AE4-DD92E7FE2487}" destId="{245C2FFF-4631-4F9F-B674-CDCB83B0806B}" srcOrd="1" destOrd="0" presId="urn:microsoft.com/office/officeart/2005/8/layout/cycle4"/>
    <dgm:cxn modelId="{DAD72CF0-319D-4EFB-B2C5-7AF2D92D9102}" type="presParOf" srcId="{9B64C3C2-83E3-4416-BB81-E4BD64F9357D}" destId="{4421116D-96D4-4A23-8201-D6108052FB98}" srcOrd="4" destOrd="0" presId="urn:microsoft.com/office/officeart/2005/8/layout/cycle4"/>
    <dgm:cxn modelId="{85CBAE75-834B-44B4-999E-A06D21151FEC}" type="presParOf" srcId="{201109DD-5399-40D7-A89A-7744D2012CED}" destId="{A0C51B03-1817-42CA-86B3-F4939E195C0F}" srcOrd="1" destOrd="0" presId="urn:microsoft.com/office/officeart/2005/8/layout/cycle4"/>
    <dgm:cxn modelId="{D5F42826-BCB2-4536-B611-BF22C90D3527}" type="presParOf" srcId="{A0C51B03-1817-42CA-86B3-F4939E195C0F}" destId="{7DD4ED2F-A2A3-47C7-B55E-F15F101BFCE0}" srcOrd="0" destOrd="0" presId="urn:microsoft.com/office/officeart/2005/8/layout/cycle4"/>
    <dgm:cxn modelId="{179C52DE-96D5-4530-8BEC-0EE4CD30B12A}" type="presParOf" srcId="{A0C51B03-1817-42CA-86B3-F4939E195C0F}" destId="{520FD7DC-BDA6-4819-B281-B95CE40D81E9}" srcOrd="1" destOrd="0" presId="urn:microsoft.com/office/officeart/2005/8/layout/cycle4"/>
    <dgm:cxn modelId="{044F6C1A-263C-4EAB-9EBF-836C30E00177}" type="presParOf" srcId="{A0C51B03-1817-42CA-86B3-F4939E195C0F}" destId="{1B83F904-3A40-4DBD-8ECC-F44D42F51782}" srcOrd="2" destOrd="0" presId="urn:microsoft.com/office/officeart/2005/8/layout/cycle4"/>
    <dgm:cxn modelId="{93303008-828F-4A8A-8F89-92E331B40F78}" type="presParOf" srcId="{A0C51B03-1817-42CA-86B3-F4939E195C0F}" destId="{404A197E-41D2-468E-85A2-03A4D66C8E7D}" srcOrd="3" destOrd="0" presId="urn:microsoft.com/office/officeart/2005/8/layout/cycle4"/>
    <dgm:cxn modelId="{315F3176-9AF6-494D-B38D-DF05352F8BBD}" type="presParOf" srcId="{A0C51B03-1817-42CA-86B3-F4939E195C0F}" destId="{8EC5C361-EC04-4F19-AC61-79F938B04A78}" srcOrd="4" destOrd="0" presId="urn:microsoft.com/office/officeart/2005/8/layout/cycle4"/>
    <dgm:cxn modelId="{D59592A0-FCDA-4E91-A084-D058FFD07337}" type="presParOf" srcId="{201109DD-5399-40D7-A89A-7744D2012CED}" destId="{2B8BF4F5-F104-4DD3-8516-12436330D6A4}" srcOrd="2" destOrd="0" presId="urn:microsoft.com/office/officeart/2005/8/layout/cycle4"/>
    <dgm:cxn modelId="{B696D015-99FC-48C3-B7E9-A000977ED6D5}" type="presParOf" srcId="{201109DD-5399-40D7-A89A-7744D2012CED}" destId="{FF11ACAB-311C-49F4-9E90-ACED3791082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DEC97-818C-464D-BC68-70E688BF1D09}">
      <dsp:nvSpPr>
        <dsp:cNvPr id="0" name=""/>
        <dsp:cNvSpPr/>
      </dsp:nvSpPr>
      <dsp:spPr>
        <a:xfrm>
          <a:off x="4577482" y="3431371"/>
          <a:ext cx="2492790" cy="16147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Budget, </a:t>
          </a:r>
          <a:r>
            <a:rPr lang="fr-CA" sz="1100" kern="1200" dirty="0" err="1"/>
            <a:t>costs</a:t>
          </a:r>
          <a:r>
            <a:rPr lang="fr-CA" sz="1100" kern="1200" dirty="0"/>
            <a:t>, and revenues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Investment </a:t>
          </a:r>
          <a:r>
            <a:rPr lang="fr-CA" sz="1100" kern="1200" dirty="0" err="1"/>
            <a:t>decision</a:t>
          </a:r>
          <a:endParaRPr lang="fr-CA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Financial </a:t>
          </a:r>
          <a:r>
            <a:rPr lang="fr-CA" sz="1100" kern="1200" dirty="0" err="1"/>
            <a:t>statements</a:t>
          </a:r>
          <a:endParaRPr lang="fr-CA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Business performance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 err="1"/>
            <a:t>Investor</a:t>
          </a:r>
          <a:r>
            <a:rPr lang="fr-CA" sz="1100" kern="1200" dirty="0"/>
            <a:t> relations</a:t>
          </a:r>
        </a:p>
      </dsp:txBody>
      <dsp:txXfrm>
        <a:off x="5360790" y="3870532"/>
        <a:ext cx="1674011" cy="1140130"/>
      </dsp:txXfrm>
    </dsp:sp>
    <dsp:sp modelId="{EA09B5BC-124E-4595-ACCE-11DB7B9FC70F}">
      <dsp:nvSpPr>
        <dsp:cNvPr id="0" name=""/>
        <dsp:cNvSpPr/>
      </dsp:nvSpPr>
      <dsp:spPr>
        <a:xfrm>
          <a:off x="7278" y="3403936"/>
          <a:ext cx="2492790" cy="16147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Incorporation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 err="1"/>
            <a:t>Board</a:t>
          </a:r>
          <a:r>
            <a:rPr lang="fr-CA" sz="1100" kern="1200" dirty="0"/>
            <a:t> of </a:t>
          </a:r>
          <a:r>
            <a:rPr lang="fr-CA" sz="1100" kern="1200" dirty="0" err="1"/>
            <a:t>directors</a:t>
          </a:r>
          <a:endParaRPr lang="fr-CA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 err="1"/>
            <a:t>Regulatory</a:t>
          </a:r>
          <a:r>
            <a:rPr lang="fr-CA" sz="1100" kern="1200" dirty="0"/>
            <a:t> and </a:t>
          </a:r>
          <a:r>
            <a:rPr lang="fr-CA" sz="1100" kern="1200" dirty="0" err="1"/>
            <a:t>fiduciary</a:t>
          </a:r>
          <a:r>
            <a:rPr lang="fr-CA" sz="1100" kern="1200" dirty="0"/>
            <a:t> obligations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Profit distribution</a:t>
          </a:r>
        </a:p>
      </dsp:txBody>
      <dsp:txXfrm>
        <a:off x="42749" y="3843098"/>
        <a:ext cx="1674011" cy="1140130"/>
      </dsp:txXfrm>
    </dsp:sp>
    <dsp:sp modelId="{D2572AC2-9C71-49B9-A2A4-A8DAD3E67AF9}">
      <dsp:nvSpPr>
        <dsp:cNvPr id="0" name=""/>
        <dsp:cNvSpPr/>
      </dsp:nvSpPr>
      <dsp:spPr>
        <a:xfrm>
          <a:off x="4577482" y="0"/>
          <a:ext cx="2492790" cy="16147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Business </a:t>
          </a:r>
          <a:r>
            <a:rPr lang="fr-CA" sz="1100" kern="1200" dirty="0" err="1"/>
            <a:t>strategy</a:t>
          </a:r>
          <a:r>
            <a:rPr lang="fr-CA" sz="1100" kern="1200" dirty="0"/>
            <a:t> and </a:t>
          </a:r>
          <a:r>
            <a:rPr lang="fr-CA" sz="1100" kern="1200" dirty="0" err="1"/>
            <a:t>processes</a:t>
          </a:r>
          <a:endParaRPr lang="fr-CA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Distribution </a:t>
          </a:r>
          <a:r>
            <a:rPr lang="fr-CA" sz="1100" kern="1200" dirty="0" err="1"/>
            <a:t>Suppliers</a:t>
          </a:r>
          <a:endParaRPr lang="fr-CA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/>
            <a:t>Human </a:t>
          </a:r>
          <a:r>
            <a:rPr lang="fr-CA" sz="1100" kern="1200" dirty="0" err="1"/>
            <a:t>resources</a:t>
          </a:r>
          <a:endParaRPr lang="fr-CA" sz="1100" kern="1200" dirty="0"/>
        </a:p>
      </dsp:txBody>
      <dsp:txXfrm>
        <a:off x="5360790" y="35471"/>
        <a:ext cx="1674011" cy="1140130"/>
      </dsp:txXfrm>
    </dsp:sp>
    <dsp:sp modelId="{5E7DDCCA-DF0F-485D-B4FA-F03EDF0E2298}">
      <dsp:nvSpPr>
        <dsp:cNvPr id="0" name=""/>
        <dsp:cNvSpPr/>
      </dsp:nvSpPr>
      <dsp:spPr>
        <a:xfrm>
          <a:off x="16426" y="0"/>
          <a:ext cx="2492790" cy="16147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 err="1"/>
            <a:t>Market</a:t>
          </a:r>
          <a:r>
            <a:rPr lang="fr-CA" sz="1100" kern="1200" dirty="0"/>
            <a:t> </a:t>
          </a:r>
          <a:r>
            <a:rPr lang="fr-CA" sz="1100" kern="1200" dirty="0" err="1"/>
            <a:t>research</a:t>
          </a:r>
          <a:endParaRPr lang="fr-CA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A" sz="1100" kern="1200" dirty="0" err="1"/>
            <a:t>Industry</a:t>
          </a:r>
          <a:r>
            <a:rPr lang="fr-CA" sz="1100" kern="1200" dirty="0"/>
            <a:t> trends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100" kern="1200" dirty="0"/>
            <a:t>Target clientele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100" kern="1200" dirty="0"/>
            <a:t>Competitor analysis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100" kern="1200" dirty="0"/>
            <a:t>Business viability</a:t>
          </a:r>
        </a:p>
      </dsp:txBody>
      <dsp:txXfrm>
        <a:off x="51897" y="35471"/>
        <a:ext cx="1674011" cy="1140130"/>
      </dsp:txXfrm>
    </dsp:sp>
    <dsp:sp modelId="{7DD4ED2F-A2A3-47C7-B55E-F15F101BFCE0}">
      <dsp:nvSpPr>
        <dsp:cNvPr id="0" name=""/>
        <dsp:cNvSpPr/>
      </dsp:nvSpPr>
      <dsp:spPr>
        <a:xfrm>
          <a:off x="1307862" y="287629"/>
          <a:ext cx="2184976" cy="2184976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Marketing</a:t>
          </a:r>
          <a:endParaRPr lang="fr-CA" sz="1700" kern="1200" dirty="0"/>
        </a:p>
      </dsp:txBody>
      <dsp:txXfrm>
        <a:off x="1947827" y="927594"/>
        <a:ext cx="1545011" cy="1545011"/>
      </dsp:txXfrm>
    </dsp:sp>
    <dsp:sp modelId="{520FD7DC-BDA6-4819-B281-B95CE40D81E9}">
      <dsp:nvSpPr>
        <dsp:cNvPr id="0" name=""/>
        <dsp:cNvSpPr/>
      </dsp:nvSpPr>
      <dsp:spPr>
        <a:xfrm rot="5400000">
          <a:off x="3593761" y="287629"/>
          <a:ext cx="2184976" cy="2184976"/>
        </a:xfrm>
        <a:prstGeom prst="pieWedg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Operations</a:t>
          </a:r>
        </a:p>
      </dsp:txBody>
      <dsp:txXfrm rot="-5400000">
        <a:off x="3593761" y="927594"/>
        <a:ext cx="1545011" cy="1545011"/>
      </dsp:txXfrm>
    </dsp:sp>
    <dsp:sp modelId="{1B83F904-3A40-4DBD-8ECC-F44D42F51782}">
      <dsp:nvSpPr>
        <dsp:cNvPr id="0" name=""/>
        <dsp:cNvSpPr/>
      </dsp:nvSpPr>
      <dsp:spPr>
        <a:xfrm rot="10800000">
          <a:off x="3593761" y="2573528"/>
          <a:ext cx="2184976" cy="2184976"/>
        </a:xfrm>
        <a:prstGeom prst="pieWedg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/>
            <a:t>Finance</a:t>
          </a:r>
        </a:p>
      </dsp:txBody>
      <dsp:txXfrm rot="10800000">
        <a:off x="3593761" y="2573528"/>
        <a:ext cx="1545011" cy="1545011"/>
      </dsp:txXfrm>
    </dsp:sp>
    <dsp:sp modelId="{404A197E-41D2-468E-85A2-03A4D66C8E7D}">
      <dsp:nvSpPr>
        <dsp:cNvPr id="0" name=""/>
        <dsp:cNvSpPr/>
      </dsp:nvSpPr>
      <dsp:spPr>
        <a:xfrm rot="16200000">
          <a:off x="1307862" y="2573528"/>
          <a:ext cx="2184976" cy="2184976"/>
        </a:xfrm>
        <a:prstGeom prst="pieWedg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kern="1200" dirty="0"/>
            <a:t>Legal </a:t>
          </a:r>
          <a:r>
            <a:rPr lang="fr-CA" sz="1700" kern="1200" dirty="0" err="1"/>
            <a:t>considerations</a:t>
          </a:r>
          <a:endParaRPr lang="fr-CA" sz="1700" kern="1200" dirty="0"/>
        </a:p>
      </dsp:txBody>
      <dsp:txXfrm rot="5400000">
        <a:off x="1947827" y="2573528"/>
        <a:ext cx="1545011" cy="1545011"/>
      </dsp:txXfrm>
    </dsp:sp>
    <dsp:sp modelId="{2B8BF4F5-F104-4DD3-8516-12436330D6A4}">
      <dsp:nvSpPr>
        <dsp:cNvPr id="0" name=""/>
        <dsp:cNvSpPr/>
      </dsp:nvSpPr>
      <dsp:spPr>
        <a:xfrm>
          <a:off x="3166101" y="2068914"/>
          <a:ext cx="754397" cy="65599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11ACAB-311C-49F4-9E90-ACED3791082F}">
      <dsp:nvSpPr>
        <dsp:cNvPr id="0" name=""/>
        <dsp:cNvSpPr/>
      </dsp:nvSpPr>
      <dsp:spPr>
        <a:xfrm rot="10800000">
          <a:off x="3166101" y="2321221"/>
          <a:ext cx="754397" cy="65599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04EB5B-66C7-553F-6F92-59D809FC2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F1BE59-B828-8DE6-AA0F-327945389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0878A0-462C-783E-3A74-2D69F9F5F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66CC48-8307-AE0D-F03C-B4C8F7621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1755C8-C667-0A2C-73FF-2FEB1A83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173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3DD9E-5EE5-BB9F-0E79-C2E3840CB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255DC8-90F3-FF5A-CFF4-72890F32D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46B502-8511-0C6E-C7AA-BE48B1EE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2F52B3-0C7A-A24B-81E9-76CD409C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68B257-0BEB-838A-3572-2E7928C21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914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BC9A2AC-C854-1A76-1859-9639207A1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EA6B66-34FB-E0D1-6A1A-0F4831A45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1F6493-233E-A758-A7BD-97D575D7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422E73-FEA2-F9BF-BD87-8DB2D127C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727ADE-B2E6-5C37-1BF2-D27FE434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18558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46489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7235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5241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55856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3952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9196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56772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7446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6DFD61-CF79-1FC4-F103-A27BA4D98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43E173-6C5D-5557-F851-1B9D62D49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1228F2-BFAB-7439-2DEA-1007EB198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0AA9F8-B802-C641-40DB-1EFE0E77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7A9441-F9CE-29A3-1906-E5216A9F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88262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73897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70790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906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E63A46-D8C5-6F73-5F8D-FEFAF3594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12D58D-E42A-5D0D-BCAE-F0BD9626A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43841A-883C-8AA1-1EC6-19BD840F2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69A309-BFED-27F4-69E6-B8C435D9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3B2261-B383-E1CA-3B58-B288B5A9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2569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141F6F-9E76-C7C7-C334-79ECF9467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5DB995-880F-2C7A-3847-F9A3FACB3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AAA588-AAFA-C773-8ABB-2CB192060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0D482C-0BF0-7B39-05B0-948D4507F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B18704-C9EE-2772-CF86-3BC39589D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ED301B-4931-3258-A083-8A7DCDC1F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951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609BED-B4F6-F82D-53DE-788D1A561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5A74CB-F75E-FE5E-BC91-41F20C418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F2A148-5B17-D4CD-4169-41696E8ED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C5F99D-615B-A3CB-E012-B2285F03AE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FF7437-C33D-DFB3-0C70-1ADFA1A04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5FFDBFC-0756-B0D0-6AEB-3049C01BE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74865AE-CE0C-80C2-DE9E-94B38F00E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D3A27C5-750D-E5B4-3FCF-2ECF54345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548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CAA880-8BF3-01AA-9BE1-E823DCC33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5309E6E-C366-1FD6-5C3C-D140ABFCF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E6194F4-FD60-5F71-748A-563ADEB6A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2E3476-5FF8-F4A9-5C9F-ADC48304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350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E36533B-1A58-7631-076B-8A1B49BDE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75B10BD-0D48-C5D8-E51D-A365775E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93CC07-91E6-6B37-76E0-880E6B52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876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B97E5-1C04-D293-C7F8-EF90E395F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CDB17B-0AA6-B33C-4E7B-61A98D281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2E504A-4BF3-35DE-05AE-D0840E4BB2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78D212-632A-76C9-261B-1C6C2694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FC8BF1-D24D-AD31-4515-22CDD7E8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51C3B5-DFDE-5C30-B73F-C80015E2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5508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AACB1-52C7-8CDE-62CE-340E8FF0D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C38A1F0-8EDF-5938-87DB-804E29349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C8E3FB-459A-7F69-9689-34788870A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7A77F7-5DA0-AAA8-A263-147B09D11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57DD87-B161-2A2D-D291-8195EE1E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EC960A-FC36-0502-63BD-37652D70F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091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E7BF824-B889-883E-74A9-189C80EFD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2651F-AC98-C8C7-E38C-5225C1A62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9F3135-7E8E-CBEC-E146-8E068DCCF5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0278-05DD-4F24-BF5F-8977374AEE68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BA95BD-4EA4-2ADE-10FA-D0B9F2DFD1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217D59-D550-ED69-1F32-4AD346CAF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B9B9C-409E-4665-B0F6-1C9A288CF6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746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14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3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18.xml"/><Relationship Id="rId9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uturpreneur.ca/en/resource/business-plan-writer/" TargetMode="Externa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hyperlink" Target="https://www.bdc.ca/en/articles-tools/start-buy-business/start-business/how-write-business-pla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hyperlink" Target="https://www.bdc.ca/en/articles-tools/start-buy-business/start-business/how-write-business-plan" TargetMode="External"/><Relationship Id="rId4" Type="http://schemas.openxmlformats.org/officeDocument/2006/relationships/hyperlink" Target="https://www.bdc.ca/en/articles-tools/entrepreneur-toolkit/templates-business-guides/business-plan-templat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3FFC9B-3408-B6DF-582D-FB44A78A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63A0B3-2BD8-B53A-A816-BFF093B66050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38460" y="656840"/>
            <a:ext cx="8393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What</a:t>
            </a:r>
            <a:r>
              <a:rPr kumimoji="0" lang="fr-C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r-CA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is</a:t>
            </a:r>
            <a:r>
              <a:rPr kumimoji="0" lang="fr-C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 Business Plan?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7469CE-3A5A-945D-C76D-20197324CCC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0" y="2604655"/>
            <a:ext cx="302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The business plan is a planning tool used to define the framework of a new business project.</a:t>
            </a:r>
            <a:endParaRPr kumimoji="0" lang="fr-CA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5B1D3C-BFCC-C65E-FFE1-B59361F35D6C}"/>
              </a:ext>
            </a:extLst>
          </p:cNvPr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96018588"/>
              </p:ext>
            </p:extLst>
          </p:nvPr>
        </p:nvGraphicFramePr>
        <p:xfrm>
          <a:off x="3328924" y="1364726"/>
          <a:ext cx="7086600" cy="5046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811276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2BB34-E44C-DC93-769A-6C2AB671B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043F9E2-848B-AF66-A1AF-3B481400D7D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051056" y="610222"/>
            <a:ext cx="92559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Futurpreneur</a:t>
            </a: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provides useful resources to guide the writing of a business plan</a:t>
            </a:r>
            <a:endParaRPr kumimoji="0" lang="fr-CA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344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3FFC9B-3408-B6DF-582D-FB44A78A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DCBC35B0-70BB-7E54-05FB-962807CC8C3B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787170" y="1059159"/>
            <a:ext cx="85357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Identify two business plans from online resources.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Sample business plans </a:t>
            </a:r>
            <a:r>
              <a:rPr lang="en-US" sz="3200" dirty="0">
                <a:hlinkClick r:id="rId4"/>
              </a:rPr>
              <a:t>from the BDC</a:t>
            </a:r>
            <a:r>
              <a:rPr lang="en-US" sz="3200" dirty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Other business plan resources can be found in the EOCENET database.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r>
              <a:rPr lang="en-US" sz="3200" dirty="0"/>
              <a:t>Compare the tables of contents between the two business plans. What are the differences?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0240BB99-5D1C-9AD5-F4D9-C2B7007FE02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86417" y="412828"/>
            <a:ext cx="9116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Exercice: </a:t>
            </a:r>
            <a:r>
              <a:rPr kumimoji="0" lang="fr-CA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Browsing</a:t>
            </a:r>
            <a:r>
              <a:rPr kumimoji="0" lang="fr-C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Business Plans</a:t>
            </a:r>
          </a:p>
        </p:txBody>
      </p:sp>
    </p:spTree>
    <p:extLst>
      <p:ext uri="{BB962C8B-B14F-4D97-AF65-F5344CB8AC3E}">
        <p14:creationId xmlns:p14="http://schemas.microsoft.com/office/powerpoint/2010/main" val="287214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74FE25-FA14-2A54-6F41-0DECEC6E7C9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59432" y="438741"/>
            <a:ext cx="76103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density of each section of a business plan can be emphasized or minimized depending on the industry, the complexity of the business, the entrepreneur's ambitions, investor expectations, the audience, the plan's time scope, and other factors.</a:t>
            </a:r>
          </a:p>
          <a:p>
            <a:endParaRPr lang="en-US" sz="3200" dirty="0"/>
          </a:p>
          <a:p>
            <a:r>
              <a:rPr lang="en-US" sz="3200" dirty="0"/>
              <a:t>All of this affects the length of the business plan, typically between 20 and 50 pages.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E26ECF-38C7-5AED-8A73-34ABB4922ED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8170278" y="461846"/>
            <a:ext cx="34467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Varied</a:t>
            </a:r>
            <a:r>
              <a:rPr kumimoji="0" lang="fr-CA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Structure</a:t>
            </a:r>
          </a:p>
        </p:txBody>
      </p:sp>
    </p:spTree>
    <p:extLst>
      <p:ext uri="{BB962C8B-B14F-4D97-AF65-F5344CB8AC3E}">
        <p14:creationId xmlns:p14="http://schemas.microsoft.com/office/powerpoint/2010/main" val="387163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0237CE-E482-C717-28ED-98E1203791BE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253348" y="2120988"/>
            <a:ext cx="42165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dirty="0"/>
              <a:t>Critics of the business plan reproach it for: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Its length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Its heaviness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Its tendency toward projection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D599A8-13AC-26F8-AC22-2B9D1EF70E2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80" y="205740"/>
            <a:ext cx="8595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Critics</a:t>
            </a:r>
            <a:r>
              <a:rPr kumimoji="0" lang="fr-CA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of the Business Plan</a:t>
            </a:r>
          </a:p>
        </p:txBody>
      </p:sp>
      <p:pic>
        <p:nvPicPr>
          <p:cNvPr id="4" name="Content Placeholder 1">
            <a:extLst>
              <a:ext uri="{FF2B5EF4-FFF2-40B4-BE49-F238E27FC236}">
                <a16:creationId xmlns:a16="http://schemas.microsoft.com/office/drawing/2014/main" id="{43F18CAF-6BA7-382D-D7C3-1F3FC36EA015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80" y="1377028"/>
            <a:ext cx="5544616" cy="459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3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5BD71A-2528-A74F-D483-3F8978E3117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95868" y="813118"/>
            <a:ext cx="110255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Typical structure of a business plan: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Project overview (SPEED)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Marketing 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Operational approach (operation/production/implementation)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Business financing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Human resources 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Short, medium, and long-term (financial) goals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dirty="0"/>
              <a:t>Each component requires specialized knowledge.</a:t>
            </a:r>
          </a:p>
          <a:p>
            <a:endParaRPr lang="en-US" sz="2800" dirty="0"/>
          </a:p>
          <a:p>
            <a:r>
              <a:rPr lang="en-US" sz="2800" dirty="0"/>
              <a:t>There are no downsides to a business plan, except the time and effort it may take, and the fact that it is rarely read.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C6857D-E048-2C83-EF52-B2050907607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02337" y="166787"/>
            <a:ext cx="5415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The Business Plan</a:t>
            </a:r>
          </a:p>
        </p:txBody>
      </p:sp>
    </p:spTree>
    <p:extLst>
      <p:ext uri="{BB962C8B-B14F-4D97-AF65-F5344CB8AC3E}">
        <p14:creationId xmlns:p14="http://schemas.microsoft.com/office/powerpoint/2010/main" val="27265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0C4A7F-701A-AA89-92AB-40B0ADB02CE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18936" y="1106348"/>
            <a:ext cx="109047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 simple browser search reveals many examples of business plans.</a:t>
            </a:r>
          </a:p>
          <a:p>
            <a:endParaRPr lang="en-US" sz="3200" dirty="0"/>
          </a:p>
          <a:p>
            <a:r>
              <a:rPr lang="en-US" sz="3200" dirty="0"/>
              <a:t>The detail provided by each varies, and in every case, it should be adapted to your business.</a:t>
            </a:r>
          </a:p>
          <a:p>
            <a:endParaRPr lang="en-US" sz="3200" dirty="0"/>
          </a:p>
          <a:p>
            <a:r>
              <a:rPr lang="en-US" sz="3200" dirty="0"/>
              <a:t>The more you consult these types of examples, the more you expose yourself to the possibility of capturing an aspect of your business.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9D926E-B854-C97C-FF96-3E44578D78F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750891" y="336907"/>
            <a:ext cx="103559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Business Plan </a:t>
            </a: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Variety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158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8A8694-C779-43FC-4C90-49336403453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90402" y="4736072"/>
            <a:ext cx="7763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/>
              <a:t>Overview of the business project and the management team</a:t>
            </a:r>
            <a:endParaRPr kumimoji="0" lang="fr-C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B82DEA-F759-FCD5-4BC6-B230B19E2D5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90402" y="211757"/>
            <a:ext cx="87112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project overview is not the project summary. It provides information not covered elsewhere.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Mission and business objectives (what the company does and what it aims to achieve)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Business sector (industry) and organizational environment of the company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Company leadership: professional backgrounds, strengths, and attributes of the team, organizational chart (position and authority)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Timeline for the business launch and growth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Legal form and ownership distribution of the company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Access to incubators and accelerators.</a:t>
            </a:r>
          </a:p>
        </p:txBody>
      </p:sp>
    </p:spTree>
    <p:extLst>
      <p:ext uri="{BB962C8B-B14F-4D97-AF65-F5344CB8AC3E}">
        <p14:creationId xmlns:p14="http://schemas.microsoft.com/office/powerpoint/2010/main" val="262232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10E9697F-13C3-0279-3296-F36DC884B2F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53470" y="1273452"/>
            <a:ext cx="1081791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Provide an objective and detailed view of the business's viability.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List business objectives and ways to achieve them.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Ensure there is an archive of the business's learnings.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Create a comprehensive roadmap with timelines for objectives.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Establish a basis for verifying the achievement of results.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Determine the probability and timing of reaching profitability.</a:t>
            </a:r>
            <a:endParaRPr kumimoji="0" lang="fr-CA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C3835E29-40D5-CE6E-FE1D-5118100B14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74780" y="504011"/>
            <a:ext cx="78042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Why</a:t>
            </a: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</a:t>
            </a: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Make</a:t>
            </a: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a Business Plan</a:t>
            </a:r>
          </a:p>
        </p:txBody>
      </p:sp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B47988-9519-08F5-8DDE-F10556B6D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728AA54D-4943-2749-AE8F-664B83EC63C5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688117" y="1180677"/>
            <a:ext cx="79872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summary is the 'mini' version of the plan.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At least one sentence for each major section of the plan.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Typically 500 words or less, but proportional to the overall length of the plan.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Avoid reinventing the wheel; select key sentences from the completed plan.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dirty="0"/>
              <a:t>The summary is not an introduction. It should not be theoretical (avoid explaining what a plan is).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3BBAAC44-07E0-4E93-F3FB-99AFC0056AB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371090" y="282787"/>
            <a:ext cx="60790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Plan </a:t>
            </a: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Summary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805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F6E5E-772D-0E8C-EE84-BE67E8130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4AFE0946-9352-3778-3F38-FA5C126FF05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809082" y="426070"/>
            <a:ext cx="77030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summary of attractiveness, instead of describing the essential parts of the plan, should describe what is created by their movement.</a:t>
            </a:r>
          </a:p>
          <a:p>
            <a:endParaRPr lang="en-US" sz="2400" dirty="0"/>
          </a:p>
          <a:p>
            <a:r>
              <a:rPr lang="en-US" sz="2400" dirty="0"/>
              <a:t>In addition to profitability, a business's attractiveness may relate to: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D00DD99D-32E9-840E-A60F-19CE3A847F6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03667" y="261037"/>
            <a:ext cx="4073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Attractiveness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03C59276-B563-D910-C656-697B11CB7C4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809082" y="2784779"/>
            <a:ext cx="67349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market in full swing, always unstable and open.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promise of new efficiencies.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particularly attractive financial ratio.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Key competencies.</a:t>
            </a:r>
          </a:p>
          <a:p>
            <a:endParaRPr lang="en-US" sz="2400" dirty="0"/>
          </a:p>
          <a:p>
            <a:r>
              <a:rPr lang="en-US" sz="2400" dirty="0"/>
              <a:t>In a way, attractiveness brings us back to modeling. What is special about the company?</a:t>
            </a:r>
          </a:p>
        </p:txBody>
      </p:sp>
    </p:spTree>
    <p:extLst>
      <p:ext uri="{BB962C8B-B14F-4D97-AF65-F5344CB8AC3E}">
        <p14:creationId xmlns:p14="http://schemas.microsoft.com/office/powerpoint/2010/main" val="72371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0F974E-CAA5-503F-BEE4-DE450C8F8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2D523F-C81B-F085-9A08-6A5004FCD81A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17007" y="2224422"/>
            <a:ext cx="81825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/>
              <a:t>The </a:t>
            </a:r>
            <a:r>
              <a:rPr lang="en-US" sz="4000" dirty="0">
                <a:hlinkClick r:id="rId4"/>
              </a:rPr>
              <a:t>BDC provides a tool </a:t>
            </a:r>
            <a:r>
              <a:rPr lang="en-US" sz="4000" dirty="0"/>
              <a:t>to guide you throughout the development of your business plan.</a:t>
            </a:r>
          </a:p>
          <a:p>
            <a:pPr>
              <a:buNone/>
            </a:pPr>
            <a:endParaRPr lang="en-US" sz="4000" dirty="0"/>
          </a:p>
          <a:p>
            <a:r>
              <a:rPr lang="en-US" sz="4000" dirty="0"/>
              <a:t>BDC also offers </a:t>
            </a:r>
            <a:r>
              <a:rPr lang="en-US" sz="4000" dirty="0">
                <a:hlinkClick r:id="rId5"/>
              </a:rPr>
              <a:t>sample business plans</a:t>
            </a:r>
            <a:r>
              <a:rPr lang="en-US" sz="40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AEA37A-2CAC-49D0-FB61-CD593BCC32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17007" y="1208759"/>
            <a:ext cx="80046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Tools for a business plan</a:t>
            </a:r>
            <a:endParaRPr kumimoji="0" lang="fr-CA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5904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598191-C9EE-C010-03C1-32B409806A4A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05837" y="1004890"/>
            <a:ext cx="101036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Depending on the nature of the business, it may be relevant to use one or more of the various plans that can guide the strategy toward a corresponding variety of objectives.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Informational plan: guide data 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Environmental plan: guide environmental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Research and development plan: guide productivity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Risk management plan: avoid threats.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FE6704-7105-D5A3-0248-FD7DDE03A46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84851" y="254212"/>
            <a:ext cx="60790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Other</a:t>
            </a: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Types of Plans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F5CA97-4486-94CF-BEEA-D1EF135E938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84851" y="3813453"/>
            <a:ext cx="10011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dirty="0"/>
              <a:t>In all cases, a strategic plan works the same way: setting a goal and breaking down the steps to achieve it.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77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778</Words>
  <Application>Microsoft Office PowerPoint</Application>
  <PresentationFormat>Grand écran</PresentationFormat>
  <Paragraphs>100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15</cp:revision>
  <dcterms:created xsi:type="dcterms:W3CDTF">2025-03-25T03:13:06Z</dcterms:created>
  <dcterms:modified xsi:type="dcterms:W3CDTF">2025-03-31T15:54:31Z</dcterms:modified>
</cp:coreProperties>
</file>