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500" r:id="rId3"/>
    <p:sldId id="499" r:id="rId4"/>
    <p:sldId id="502" r:id="rId5"/>
    <p:sldId id="503" r:id="rId6"/>
    <p:sldId id="501" r:id="rId7"/>
    <p:sldId id="487" r:id="rId8"/>
    <p:sldId id="489" r:id="rId9"/>
    <p:sldId id="491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5728AB1-0EA6-4056-AC74-E15560CFB42E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</dgm:pt>
    <dgm:pt modelId="{FD1D7FDB-BC89-4FBF-9602-B2A182D821D7}">
      <dgm:prSet phldrT="[Text]"/>
      <dgm:spPr/>
      <dgm:t>
        <a:bodyPr/>
        <a:lstStyle/>
        <a:p>
          <a:r>
            <a:rPr lang="fr-CA" b="1" dirty="0" err="1"/>
            <a:t>Assembly</a:t>
          </a:r>
          <a:endParaRPr lang="fr-CA" dirty="0"/>
        </a:p>
      </dgm:t>
    </dgm:pt>
    <dgm:pt modelId="{31D5D5A8-7FD8-4652-B36C-64D7D5DCBF53}" type="parTrans" cxnId="{A16BE962-8573-4953-9629-4701A80A4B3D}">
      <dgm:prSet/>
      <dgm:spPr/>
      <dgm:t>
        <a:bodyPr/>
        <a:lstStyle/>
        <a:p>
          <a:endParaRPr lang="fr-CA"/>
        </a:p>
      </dgm:t>
    </dgm:pt>
    <dgm:pt modelId="{B427E91C-D3A7-4242-84CD-E4A62A5895D1}" type="sibTrans" cxnId="{A16BE962-8573-4953-9629-4701A80A4B3D}">
      <dgm:prSet/>
      <dgm:spPr/>
      <dgm:t>
        <a:bodyPr/>
        <a:lstStyle/>
        <a:p>
          <a:endParaRPr lang="fr-CA"/>
        </a:p>
      </dgm:t>
    </dgm:pt>
    <dgm:pt modelId="{8DD200B8-52AF-48CB-AD03-3945E3706FBE}">
      <dgm:prSet phldrT="[Text]"/>
      <dgm:spPr/>
      <dgm:t>
        <a:bodyPr/>
        <a:lstStyle/>
        <a:p>
          <a:r>
            <a:rPr lang="fr-CA" b="1" dirty="0"/>
            <a:t>Networking</a:t>
          </a:r>
          <a:endParaRPr lang="fr-CA" dirty="0"/>
        </a:p>
      </dgm:t>
    </dgm:pt>
    <dgm:pt modelId="{17304FF7-1373-4640-8708-98537A5AE2F6}" type="parTrans" cxnId="{A422B28C-61C8-43DD-820A-4577F36655DD}">
      <dgm:prSet/>
      <dgm:spPr/>
      <dgm:t>
        <a:bodyPr/>
        <a:lstStyle/>
        <a:p>
          <a:endParaRPr lang="fr-CA"/>
        </a:p>
      </dgm:t>
    </dgm:pt>
    <dgm:pt modelId="{C13F7D69-7AFD-4AAD-A6F1-62095D53C247}" type="sibTrans" cxnId="{A422B28C-61C8-43DD-820A-4577F36655DD}">
      <dgm:prSet/>
      <dgm:spPr/>
      <dgm:t>
        <a:bodyPr/>
        <a:lstStyle/>
        <a:p>
          <a:endParaRPr lang="fr-CA"/>
        </a:p>
      </dgm:t>
    </dgm:pt>
    <dgm:pt modelId="{C654FD6D-C411-4E91-BBA2-589732709F54}">
      <dgm:prSet phldrT="[Text]"/>
      <dgm:spPr/>
      <dgm:t>
        <a:bodyPr/>
        <a:lstStyle/>
        <a:p>
          <a:r>
            <a:rPr lang="fr-CA" b="1" dirty="0"/>
            <a:t>Planning</a:t>
          </a:r>
          <a:endParaRPr lang="fr-CA" dirty="0"/>
        </a:p>
      </dgm:t>
    </dgm:pt>
    <dgm:pt modelId="{E9E18CA7-352C-4069-872A-6CC85F475819}" type="parTrans" cxnId="{07A0541B-2748-41B9-A6B4-145E12C43F37}">
      <dgm:prSet/>
      <dgm:spPr/>
      <dgm:t>
        <a:bodyPr/>
        <a:lstStyle/>
        <a:p>
          <a:endParaRPr lang="fr-CA"/>
        </a:p>
      </dgm:t>
    </dgm:pt>
    <dgm:pt modelId="{DBEC0A42-31C3-4C52-89C3-30C8A988A60A}" type="sibTrans" cxnId="{07A0541B-2748-41B9-A6B4-145E12C43F37}">
      <dgm:prSet/>
      <dgm:spPr/>
      <dgm:t>
        <a:bodyPr/>
        <a:lstStyle/>
        <a:p>
          <a:endParaRPr lang="fr-CA"/>
        </a:p>
      </dgm:t>
    </dgm:pt>
    <dgm:pt modelId="{B77F3326-71D2-4982-A97A-84C7E21B0B94}">
      <dgm:prSet phldrT="[Text]"/>
      <dgm:spPr/>
      <dgm:t>
        <a:bodyPr/>
        <a:lstStyle/>
        <a:p>
          <a:r>
            <a:rPr lang="fr-CA" dirty="0" err="1"/>
            <a:t>Gather</a:t>
          </a:r>
          <a:r>
            <a:rPr lang="fr-CA" dirty="0"/>
            <a:t> disparate </a:t>
          </a:r>
          <a:r>
            <a:rPr lang="fr-CA" dirty="0" err="1"/>
            <a:t>elements</a:t>
          </a:r>
          <a:r>
            <a:rPr lang="fr-CA" dirty="0"/>
            <a:t>.</a:t>
          </a:r>
        </a:p>
      </dgm:t>
    </dgm:pt>
    <dgm:pt modelId="{FD38BB08-F275-4795-A8F0-6F984DE0A73C}" type="parTrans" cxnId="{2D1D17B5-C65C-403B-8C32-B68E7D9A8CE7}">
      <dgm:prSet/>
      <dgm:spPr/>
    </dgm:pt>
    <dgm:pt modelId="{3ABA986C-396D-42FE-BF94-BB7E3DDA0DA1}" type="sibTrans" cxnId="{2D1D17B5-C65C-403B-8C32-B68E7D9A8CE7}">
      <dgm:prSet/>
      <dgm:spPr/>
    </dgm:pt>
    <dgm:pt modelId="{7FE91669-98EA-4E2A-B895-85A367373C86}">
      <dgm:prSet phldrT="[Text]"/>
      <dgm:spPr/>
      <dgm:t>
        <a:bodyPr/>
        <a:lstStyle/>
        <a:p>
          <a:r>
            <a:rPr lang="fr-CA"/>
            <a:t>Build </a:t>
          </a:r>
          <a:r>
            <a:rPr lang="fr-CA" dirty="0"/>
            <a:t>the </a:t>
          </a:r>
          <a:r>
            <a:rPr lang="fr-CA" dirty="0" err="1"/>
            <a:t>organization</a:t>
          </a:r>
          <a:r>
            <a:rPr lang="fr-CA" dirty="0"/>
            <a:t>.</a:t>
          </a:r>
        </a:p>
      </dgm:t>
    </dgm:pt>
    <dgm:pt modelId="{966798B8-A052-4DA2-8E37-2340BC257048}" type="parTrans" cxnId="{E76825D8-1D9D-4AC0-9723-A6A08E86907D}">
      <dgm:prSet/>
      <dgm:spPr/>
    </dgm:pt>
    <dgm:pt modelId="{92115A8C-602A-4B9B-807F-CAC114B57A57}" type="sibTrans" cxnId="{E76825D8-1D9D-4AC0-9723-A6A08E86907D}">
      <dgm:prSet/>
      <dgm:spPr/>
    </dgm:pt>
    <dgm:pt modelId="{B07D2170-2840-4E14-884B-4DC7EB34DCE6}">
      <dgm:prSet phldrT="[Text]"/>
      <dgm:spPr/>
      <dgm:t>
        <a:bodyPr/>
        <a:lstStyle/>
        <a:p>
          <a:r>
            <a:rPr lang="fr-CA"/>
            <a:t>Imposed </a:t>
          </a:r>
          <a:r>
            <a:rPr lang="fr-CA" dirty="0"/>
            <a:t>direction.</a:t>
          </a:r>
        </a:p>
      </dgm:t>
    </dgm:pt>
    <dgm:pt modelId="{37CDEE95-A649-496E-88A5-D011B1C9F23A}" type="parTrans" cxnId="{D2DCD450-4B0D-49E0-89C9-73F6395BEB48}">
      <dgm:prSet/>
      <dgm:spPr/>
    </dgm:pt>
    <dgm:pt modelId="{31ED1FD6-C99A-44C4-A8ED-905C562C5769}" type="sibTrans" cxnId="{D2DCD450-4B0D-49E0-89C9-73F6395BEB48}">
      <dgm:prSet/>
      <dgm:spPr/>
    </dgm:pt>
    <dgm:pt modelId="{CAA32172-F12E-4E1B-B9F1-02444EFF4491}" type="pres">
      <dgm:prSet presAssocID="{65728AB1-0EA6-4056-AC74-E15560CFB42E}" presName="compositeShape" presStyleCnt="0">
        <dgm:presLayoutVars>
          <dgm:chMax val="7"/>
          <dgm:dir/>
          <dgm:resizeHandles val="exact"/>
        </dgm:presLayoutVars>
      </dgm:prSet>
      <dgm:spPr/>
    </dgm:pt>
    <dgm:pt modelId="{CB0CCDEA-F004-4E99-A3DE-72A59368164D}" type="pres">
      <dgm:prSet presAssocID="{65728AB1-0EA6-4056-AC74-E15560CFB42E}" presName="wedge1" presStyleLbl="node1" presStyleIdx="0" presStyleCnt="3"/>
      <dgm:spPr/>
    </dgm:pt>
    <dgm:pt modelId="{F739571C-084B-49C8-BA74-367D36A4A610}" type="pres">
      <dgm:prSet presAssocID="{65728AB1-0EA6-4056-AC74-E15560CFB42E}" presName="dummy1a" presStyleCnt="0"/>
      <dgm:spPr/>
    </dgm:pt>
    <dgm:pt modelId="{0B344D7D-24F7-427E-9236-759FE676E856}" type="pres">
      <dgm:prSet presAssocID="{65728AB1-0EA6-4056-AC74-E15560CFB42E}" presName="dummy1b" presStyleCnt="0"/>
      <dgm:spPr/>
    </dgm:pt>
    <dgm:pt modelId="{80522C7C-67DB-4948-9B16-6270FC2C36BE}" type="pres">
      <dgm:prSet presAssocID="{65728AB1-0EA6-4056-AC74-E15560CFB42E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31C43C2E-B307-45DD-83DC-279D0D6067AC}" type="pres">
      <dgm:prSet presAssocID="{65728AB1-0EA6-4056-AC74-E15560CFB42E}" presName="wedge2" presStyleLbl="node1" presStyleIdx="1" presStyleCnt="3"/>
      <dgm:spPr/>
    </dgm:pt>
    <dgm:pt modelId="{ACDAC5C6-F54D-4D1E-B401-7FBF3BFF1B3F}" type="pres">
      <dgm:prSet presAssocID="{65728AB1-0EA6-4056-AC74-E15560CFB42E}" presName="dummy2a" presStyleCnt="0"/>
      <dgm:spPr/>
    </dgm:pt>
    <dgm:pt modelId="{EBB3C2D4-21C3-46C3-83DA-9ED36B51256D}" type="pres">
      <dgm:prSet presAssocID="{65728AB1-0EA6-4056-AC74-E15560CFB42E}" presName="dummy2b" presStyleCnt="0"/>
      <dgm:spPr/>
    </dgm:pt>
    <dgm:pt modelId="{9E02BE21-05F2-4A82-9FE2-FEC10FA403AF}" type="pres">
      <dgm:prSet presAssocID="{65728AB1-0EA6-4056-AC74-E15560CFB42E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1C307194-1313-440E-8BA2-68F637072D03}" type="pres">
      <dgm:prSet presAssocID="{65728AB1-0EA6-4056-AC74-E15560CFB42E}" presName="wedge3" presStyleLbl="node1" presStyleIdx="2" presStyleCnt="3"/>
      <dgm:spPr/>
    </dgm:pt>
    <dgm:pt modelId="{7CB83B38-C84A-4AFF-AF5E-CA354667A941}" type="pres">
      <dgm:prSet presAssocID="{65728AB1-0EA6-4056-AC74-E15560CFB42E}" presName="dummy3a" presStyleCnt="0"/>
      <dgm:spPr/>
    </dgm:pt>
    <dgm:pt modelId="{723183A3-793E-4713-8745-523155656DC1}" type="pres">
      <dgm:prSet presAssocID="{65728AB1-0EA6-4056-AC74-E15560CFB42E}" presName="dummy3b" presStyleCnt="0"/>
      <dgm:spPr/>
    </dgm:pt>
    <dgm:pt modelId="{9EAE3EE3-D152-4A5A-A0F3-643D2FE4AA85}" type="pres">
      <dgm:prSet presAssocID="{65728AB1-0EA6-4056-AC74-E15560CFB42E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  <dgm:pt modelId="{56BC3794-EC4A-4D8E-B316-0175722BD534}" type="pres">
      <dgm:prSet presAssocID="{B427E91C-D3A7-4242-84CD-E4A62A5895D1}" presName="arrowWedge1" presStyleLbl="fgSibTrans2D1" presStyleIdx="0" presStyleCnt="3"/>
      <dgm:spPr/>
    </dgm:pt>
    <dgm:pt modelId="{F57F204F-C22F-43C8-8949-B8D3F5E29EBE}" type="pres">
      <dgm:prSet presAssocID="{C13F7D69-7AFD-4AAD-A6F1-62095D53C247}" presName="arrowWedge2" presStyleLbl="fgSibTrans2D1" presStyleIdx="1" presStyleCnt="3"/>
      <dgm:spPr/>
    </dgm:pt>
    <dgm:pt modelId="{6119AAEA-A8FE-411B-9ABB-FE79A96CF5A8}" type="pres">
      <dgm:prSet presAssocID="{DBEC0A42-31C3-4C52-89C3-30C8A988A60A}" presName="arrowWedge3" presStyleLbl="fgSibTrans2D1" presStyleIdx="2" presStyleCnt="3"/>
      <dgm:spPr/>
    </dgm:pt>
  </dgm:ptLst>
  <dgm:cxnLst>
    <dgm:cxn modelId="{CAEAF10B-55AB-4615-8882-556970EDB651}" type="presOf" srcId="{C654FD6D-C411-4E91-BBA2-589732709F54}" destId="{1C307194-1313-440E-8BA2-68F637072D03}" srcOrd="0" destOrd="0" presId="urn:microsoft.com/office/officeart/2005/8/layout/cycle8"/>
    <dgm:cxn modelId="{9FBBE915-148C-45A4-ABFA-0B3F2B3E7663}" type="presOf" srcId="{8DD200B8-52AF-48CB-AD03-3945E3706FBE}" destId="{31C43C2E-B307-45DD-83DC-279D0D6067AC}" srcOrd="0" destOrd="0" presId="urn:microsoft.com/office/officeart/2005/8/layout/cycle8"/>
    <dgm:cxn modelId="{07A0541B-2748-41B9-A6B4-145E12C43F37}" srcId="{65728AB1-0EA6-4056-AC74-E15560CFB42E}" destId="{C654FD6D-C411-4E91-BBA2-589732709F54}" srcOrd="2" destOrd="0" parTransId="{E9E18CA7-352C-4069-872A-6CC85F475819}" sibTransId="{DBEC0A42-31C3-4C52-89C3-30C8A988A60A}"/>
    <dgm:cxn modelId="{78989C24-7181-46B6-9BA4-D0C768BF2ED2}" type="presOf" srcId="{7FE91669-98EA-4E2A-B895-85A367373C86}" destId="{9E02BE21-05F2-4A82-9FE2-FEC10FA403AF}" srcOrd="1" destOrd="1" presId="urn:microsoft.com/office/officeart/2005/8/layout/cycle8"/>
    <dgm:cxn modelId="{8553162B-AC2D-4E48-80A4-C5DAF8B1D8B8}" type="presOf" srcId="{FD1D7FDB-BC89-4FBF-9602-B2A182D821D7}" destId="{80522C7C-67DB-4948-9B16-6270FC2C36BE}" srcOrd="1" destOrd="0" presId="urn:microsoft.com/office/officeart/2005/8/layout/cycle8"/>
    <dgm:cxn modelId="{EC66D631-D96D-4BCB-AE20-E2165B4490FF}" type="presOf" srcId="{7FE91669-98EA-4E2A-B895-85A367373C86}" destId="{31C43C2E-B307-45DD-83DC-279D0D6067AC}" srcOrd="0" destOrd="1" presId="urn:microsoft.com/office/officeart/2005/8/layout/cycle8"/>
    <dgm:cxn modelId="{D95CBB35-9BB2-420D-A3D1-BCC9572595CC}" type="presOf" srcId="{FD1D7FDB-BC89-4FBF-9602-B2A182D821D7}" destId="{CB0CCDEA-F004-4E99-A3DE-72A59368164D}" srcOrd="0" destOrd="0" presId="urn:microsoft.com/office/officeart/2005/8/layout/cycle8"/>
    <dgm:cxn modelId="{02CE8D3B-C949-42CA-983A-C30BF854D916}" type="presOf" srcId="{B77F3326-71D2-4982-A97A-84C7E21B0B94}" destId="{80522C7C-67DB-4948-9B16-6270FC2C36BE}" srcOrd="1" destOrd="1" presId="urn:microsoft.com/office/officeart/2005/8/layout/cycle8"/>
    <dgm:cxn modelId="{B377D761-0522-4007-ADEF-83169DC97950}" type="presOf" srcId="{B07D2170-2840-4E14-884B-4DC7EB34DCE6}" destId="{1C307194-1313-440E-8BA2-68F637072D03}" srcOrd="0" destOrd="1" presId="urn:microsoft.com/office/officeart/2005/8/layout/cycle8"/>
    <dgm:cxn modelId="{A16BE962-8573-4953-9629-4701A80A4B3D}" srcId="{65728AB1-0EA6-4056-AC74-E15560CFB42E}" destId="{FD1D7FDB-BC89-4FBF-9602-B2A182D821D7}" srcOrd="0" destOrd="0" parTransId="{31D5D5A8-7FD8-4652-B36C-64D7D5DCBF53}" sibTransId="{B427E91C-D3A7-4242-84CD-E4A62A5895D1}"/>
    <dgm:cxn modelId="{35C87C65-5657-4A24-BD56-96BC9FC9C259}" type="presOf" srcId="{B77F3326-71D2-4982-A97A-84C7E21B0B94}" destId="{CB0CCDEA-F004-4E99-A3DE-72A59368164D}" srcOrd="0" destOrd="1" presId="urn:microsoft.com/office/officeart/2005/8/layout/cycle8"/>
    <dgm:cxn modelId="{D2DCD450-4B0D-49E0-89C9-73F6395BEB48}" srcId="{C654FD6D-C411-4E91-BBA2-589732709F54}" destId="{B07D2170-2840-4E14-884B-4DC7EB34DCE6}" srcOrd="0" destOrd="0" parTransId="{37CDEE95-A649-496E-88A5-D011B1C9F23A}" sibTransId="{31ED1FD6-C99A-44C4-A8ED-905C562C5769}"/>
    <dgm:cxn modelId="{53391683-BC57-41EC-A34B-3A0DAA5A8F63}" type="presOf" srcId="{B07D2170-2840-4E14-884B-4DC7EB34DCE6}" destId="{9EAE3EE3-D152-4A5A-A0F3-643D2FE4AA85}" srcOrd="1" destOrd="1" presId="urn:microsoft.com/office/officeart/2005/8/layout/cycle8"/>
    <dgm:cxn modelId="{A422B28C-61C8-43DD-820A-4577F36655DD}" srcId="{65728AB1-0EA6-4056-AC74-E15560CFB42E}" destId="{8DD200B8-52AF-48CB-AD03-3945E3706FBE}" srcOrd="1" destOrd="0" parTransId="{17304FF7-1373-4640-8708-98537A5AE2F6}" sibTransId="{C13F7D69-7AFD-4AAD-A6F1-62095D53C247}"/>
    <dgm:cxn modelId="{9F0710A3-195B-4F33-9723-4EF771E8CC4D}" type="presOf" srcId="{65728AB1-0EA6-4056-AC74-E15560CFB42E}" destId="{CAA32172-F12E-4E1B-B9F1-02444EFF4491}" srcOrd="0" destOrd="0" presId="urn:microsoft.com/office/officeart/2005/8/layout/cycle8"/>
    <dgm:cxn modelId="{2D1D17B5-C65C-403B-8C32-B68E7D9A8CE7}" srcId="{FD1D7FDB-BC89-4FBF-9602-B2A182D821D7}" destId="{B77F3326-71D2-4982-A97A-84C7E21B0B94}" srcOrd="0" destOrd="0" parTransId="{FD38BB08-F275-4795-A8F0-6F984DE0A73C}" sibTransId="{3ABA986C-396D-42FE-BF94-BB7E3DDA0DA1}"/>
    <dgm:cxn modelId="{3A07DDC5-C1CD-4E10-9BA8-D93B838B248B}" type="presOf" srcId="{8DD200B8-52AF-48CB-AD03-3945E3706FBE}" destId="{9E02BE21-05F2-4A82-9FE2-FEC10FA403AF}" srcOrd="1" destOrd="0" presId="urn:microsoft.com/office/officeart/2005/8/layout/cycle8"/>
    <dgm:cxn modelId="{441F96D0-95E7-4774-8E33-37526FA7AE83}" type="presOf" srcId="{C654FD6D-C411-4E91-BBA2-589732709F54}" destId="{9EAE3EE3-D152-4A5A-A0F3-643D2FE4AA85}" srcOrd="1" destOrd="0" presId="urn:microsoft.com/office/officeart/2005/8/layout/cycle8"/>
    <dgm:cxn modelId="{E76825D8-1D9D-4AC0-9723-A6A08E86907D}" srcId="{8DD200B8-52AF-48CB-AD03-3945E3706FBE}" destId="{7FE91669-98EA-4E2A-B895-85A367373C86}" srcOrd="0" destOrd="0" parTransId="{966798B8-A052-4DA2-8E37-2340BC257048}" sibTransId="{92115A8C-602A-4B9B-807F-CAC114B57A57}"/>
    <dgm:cxn modelId="{14FCDB68-0FDA-4BB2-8028-3464090BC8AC}" type="presParOf" srcId="{CAA32172-F12E-4E1B-B9F1-02444EFF4491}" destId="{CB0CCDEA-F004-4E99-A3DE-72A59368164D}" srcOrd="0" destOrd="0" presId="urn:microsoft.com/office/officeart/2005/8/layout/cycle8"/>
    <dgm:cxn modelId="{A0EBE1CB-21F2-4614-A28C-A816CD708AA3}" type="presParOf" srcId="{CAA32172-F12E-4E1B-B9F1-02444EFF4491}" destId="{F739571C-084B-49C8-BA74-367D36A4A610}" srcOrd="1" destOrd="0" presId="urn:microsoft.com/office/officeart/2005/8/layout/cycle8"/>
    <dgm:cxn modelId="{0DBBADD3-3B5F-49C8-A37C-458AE56AD835}" type="presParOf" srcId="{CAA32172-F12E-4E1B-B9F1-02444EFF4491}" destId="{0B344D7D-24F7-427E-9236-759FE676E856}" srcOrd="2" destOrd="0" presId="urn:microsoft.com/office/officeart/2005/8/layout/cycle8"/>
    <dgm:cxn modelId="{5FC71252-CBD9-406A-B51A-EADDB681578C}" type="presParOf" srcId="{CAA32172-F12E-4E1B-B9F1-02444EFF4491}" destId="{80522C7C-67DB-4948-9B16-6270FC2C36BE}" srcOrd="3" destOrd="0" presId="urn:microsoft.com/office/officeart/2005/8/layout/cycle8"/>
    <dgm:cxn modelId="{374950EE-6DB5-4F8C-A093-E2385B5E6D8F}" type="presParOf" srcId="{CAA32172-F12E-4E1B-B9F1-02444EFF4491}" destId="{31C43C2E-B307-45DD-83DC-279D0D6067AC}" srcOrd="4" destOrd="0" presId="urn:microsoft.com/office/officeart/2005/8/layout/cycle8"/>
    <dgm:cxn modelId="{AA06F457-9616-4369-94E6-ACF40CD67163}" type="presParOf" srcId="{CAA32172-F12E-4E1B-B9F1-02444EFF4491}" destId="{ACDAC5C6-F54D-4D1E-B401-7FBF3BFF1B3F}" srcOrd="5" destOrd="0" presId="urn:microsoft.com/office/officeart/2005/8/layout/cycle8"/>
    <dgm:cxn modelId="{AD2BA81A-75C8-4E2A-80FC-EC10A96D1774}" type="presParOf" srcId="{CAA32172-F12E-4E1B-B9F1-02444EFF4491}" destId="{EBB3C2D4-21C3-46C3-83DA-9ED36B51256D}" srcOrd="6" destOrd="0" presId="urn:microsoft.com/office/officeart/2005/8/layout/cycle8"/>
    <dgm:cxn modelId="{D6CA1C96-CBC3-4924-8AC3-DEA50E80650B}" type="presParOf" srcId="{CAA32172-F12E-4E1B-B9F1-02444EFF4491}" destId="{9E02BE21-05F2-4A82-9FE2-FEC10FA403AF}" srcOrd="7" destOrd="0" presId="urn:microsoft.com/office/officeart/2005/8/layout/cycle8"/>
    <dgm:cxn modelId="{C7570272-C9A6-48E1-A952-C67A219E860F}" type="presParOf" srcId="{CAA32172-F12E-4E1B-B9F1-02444EFF4491}" destId="{1C307194-1313-440E-8BA2-68F637072D03}" srcOrd="8" destOrd="0" presId="urn:microsoft.com/office/officeart/2005/8/layout/cycle8"/>
    <dgm:cxn modelId="{78557EA0-2D27-44F3-A868-BDC83D971F7A}" type="presParOf" srcId="{CAA32172-F12E-4E1B-B9F1-02444EFF4491}" destId="{7CB83B38-C84A-4AFF-AF5E-CA354667A941}" srcOrd="9" destOrd="0" presId="urn:microsoft.com/office/officeart/2005/8/layout/cycle8"/>
    <dgm:cxn modelId="{E25EEC79-D3D6-4D7C-8198-050FB96C7D5B}" type="presParOf" srcId="{CAA32172-F12E-4E1B-B9F1-02444EFF4491}" destId="{723183A3-793E-4713-8745-523155656DC1}" srcOrd="10" destOrd="0" presId="urn:microsoft.com/office/officeart/2005/8/layout/cycle8"/>
    <dgm:cxn modelId="{487207CF-3E59-47C6-AA6D-37F16D04457A}" type="presParOf" srcId="{CAA32172-F12E-4E1B-B9F1-02444EFF4491}" destId="{9EAE3EE3-D152-4A5A-A0F3-643D2FE4AA85}" srcOrd="11" destOrd="0" presId="urn:microsoft.com/office/officeart/2005/8/layout/cycle8"/>
    <dgm:cxn modelId="{4054FC4C-CAA4-40B7-A0D1-783099A8E0D2}" type="presParOf" srcId="{CAA32172-F12E-4E1B-B9F1-02444EFF4491}" destId="{56BC3794-EC4A-4D8E-B316-0175722BD534}" srcOrd="12" destOrd="0" presId="urn:microsoft.com/office/officeart/2005/8/layout/cycle8"/>
    <dgm:cxn modelId="{AC1EE5D9-C499-40D3-9E30-F0B2ECB335DF}" type="presParOf" srcId="{CAA32172-F12E-4E1B-B9F1-02444EFF4491}" destId="{F57F204F-C22F-43C8-8949-B8D3F5E29EBE}" srcOrd="13" destOrd="0" presId="urn:microsoft.com/office/officeart/2005/8/layout/cycle8"/>
    <dgm:cxn modelId="{EC46B10E-53F5-4580-B4AF-526397F5ACFC}" type="presParOf" srcId="{CAA32172-F12E-4E1B-B9F1-02444EFF4491}" destId="{6119AAEA-A8FE-411B-9ABB-FE79A96CF5A8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0CCDEA-F004-4E99-A3DE-72A59368164D}">
      <dsp:nvSpPr>
        <dsp:cNvPr id="0" name=""/>
        <dsp:cNvSpPr/>
      </dsp:nvSpPr>
      <dsp:spPr>
        <a:xfrm>
          <a:off x="1676750" y="337171"/>
          <a:ext cx="4357298" cy="4357298"/>
        </a:xfrm>
        <a:prstGeom prst="pie">
          <a:avLst>
            <a:gd name="adj1" fmla="val 16200000"/>
            <a:gd name="adj2" fmla="val 1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300" b="1" kern="1200" dirty="0" err="1"/>
            <a:t>Assembly</a:t>
          </a:r>
          <a:endParaRPr lang="fr-CA" sz="23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A" sz="1800" kern="1200" dirty="0" err="1"/>
            <a:t>Gather</a:t>
          </a:r>
          <a:r>
            <a:rPr lang="fr-CA" sz="1800" kern="1200" dirty="0"/>
            <a:t> disparate </a:t>
          </a:r>
          <a:r>
            <a:rPr lang="fr-CA" sz="1800" kern="1200" dirty="0" err="1"/>
            <a:t>elements</a:t>
          </a:r>
          <a:r>
            <a:rPr lang="fr-CA" sz="1800" kern="1200" dirty="0"/>
            <a:t>.</a:t>
          </a:r>
        </a:p>
      </dsp:txBody>
      <dsp:txXfrm>
        <a:off x="3973150" y="1260504"/>
        <a:ext cx="1556178" cy="1296815"/>
      </dsp:txXfrm>
    </dsp:sp>
    <dsp:sp modelId="{31C43C2E-B307-45DD-83DC-279D0D6067AC}">
      <dsp:nvSpPr>
        <dsp:cNvPr id="0" name=""/>
        <dsp:cNvSpPr/>
      </dsp:nvSpPr>
      <dsp:spPr>
        <a:xfrm>
          <a:off x="1587010" y="492789"/>
          <a:ext cx="4357298" cy="4357298"/>
        </a:xfrm>
        <a:prstGeom prst="pie">
          <a:avLst>
            <a:gd name="adj1" fmla="val 1800000"/>
            <a:gd name="adj2" fmla="val 90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300" b="1" kern="1200" dirty="0"/>
            <a:t>Networking</a:t>
          </a:r>
          <a:endParaRPr lang="fr-CA" sz="23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A" sz="1800" kern="1200"/>
            <a:t>Build </a:t>
          </a:r>
          <a:r>
            <a:rPr lang="fr-CA" sz="1800" kern="1200" dirty="0"/>
            <a:t>the </a:t>
          </a:r>
          <a:r>
            <a:rPr lang="fr-CA" sz="1800" kern="1200" dirty="0" err="1"/>
            <a:t>organization</a:t>
          </a:r>
          <a:r>
            <a:rPr lang="fr-CA" sz="1800" kern="1200" dirty="0"/>
            <a:t>.</a:t>
          </a:r>
        </a:p>
      </dsp:txBody>
      <dsp:txXfrm>
        <a:off x="2624462" y="3319846"/>
        <a:ext cx="2334267" cy="1141197"/>
      </dsp:txXfrm>
    </dsp:sp>
    <dsp:sp modelId="{1C307194-1313-440E-8BA2-68F637072D03}">
      <dsp:nvSpPr>
        <dsp:cNvPr id="0" name=""/>
        <dsp:cNvSpPr/>
      </dsp:nvSpPr>
      <dsp:spPr>
        <a:xfrm>
          <a:off x="1497271" y="337171"/>
          <a:ext cx="4357298" cy="4357298"/>
        </a:xfrm>
        <a:prstGeom prst="pie">
          <a:avLst>
            <a:gd name="adj1" fmla="val 90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2300" b="1" kern="1200" dirty="0"/>
            <a:t>Planning</a:t>
          </a:r>
          <a:endParaRPr lang="fr-CA" sz="23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A" sz="1800" kern="1200"/>
            <a:t>Imposed </a:t>
          </a:r>
          <a:r>
            <a:rPr lang="fr-CA" sz="1800" kern="1200" dirty="0"/>
            <a:t>direction.</a:t>
          </a:r>
        </a:p>
      </dsp:txBody>
      <dsp:txXfrm>
        <a:off x="2001991" y="1260504"/>
        <a:ext cx="1556178" cy="1296815"/>
      </dsp:txXfrm>
    </dsp:sp>
    <dsp:sp modelId="{56BC3794-EC4A-4D8E-B316-0175722BD534}">
      <dsp:nvSpPr>
        <dsp:cNvPr id="0" name=""/>
        <dsp:cNvSpPr/>
      </dsp:nvSpPr>
      <dsp:spPr>
        <a:xfrm>
          <a:off x="1407372" y="67434"/>
          <a:ext cx="4896773" cy="4896773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7F204F-C22F-43C8-8949-B8D3F5E29EBE}">
      <dsp:nvSpPr>
        <dsp:cNvPr id="0" name=""/>
        <dsp:cNvSpPr/>
      </dsp:nvSpPr>
      <dsp:spPr>
        <a:xfrm>
          <a:off x="1317273" y="222776"/>
          <a:ext cx="4896773" cy="4896773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19AAEA-A8FE-411B-9ABB-FE79A96CF5A8}">
      <dsp:nvSpPr>
        <dsp:cNvPr id="0" name=""/>
        <dsp:cNvSpPr/>
      </dsp:nvSpPr>
      <dsp:spPr>
        <a:xfrm>
          <a:off x="1227174" y="67434"/>
          <a:ext cx="4896773" cy="4896773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216C5A-A434-D654-DE1C-03DE69C4B6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0DCA020-D828-3B57-0E53-E7594CF4C9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94C695A-CB8E-73F4-511E-904296CC4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634AA-D6E1-4942-99E2-62DCF8CCB76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E2DE8B4-B587-5BAF-B5FB-E8645C500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1BDED9E-9C88-0D41-C575-C34683301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4FBC-CBBA-4889-9B64-D17D801F3BF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05900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04EFB4-03C9-09C0-2A18-5493BADB4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C881684-4B0B-0B42-D92E-79459EED30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148992B-73B7-A52B-6078-CB9B53E92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634AA-D6E1-4942-99E2-62DCF8CCB76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4B9D925-0319-E86D-ABD3-03AC5F222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528DC26-A2BB-B585-809F-ED31C6A82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4FBC-CBBA-4889-9B64-D17D801F3BF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186556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E07109B-DC44-BEFD-4B6A-AEB4233F23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899557B-3A20-BFD0-D503-D23672C76C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CF75341-0B6C-6DD3-A880-75ECEAF59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634AA-D6E1-4942-99E2-62DCF8CCB76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3B5BF8B-53E4-B4D0-1A9D-C5C4EC392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F203D5C-9F19-3E00-9D8C-4820727AC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4FBC-CBBA-4889-9B64-D17D801F3BF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108238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334543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8765820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5706657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6612627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6780458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268751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300100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73331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67A934-DDEB-8BDD-568C-FEB21CADF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C05ABE1-FC12-124F-6CF5-1F71AAC5E5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FBCBD51-4F82-1829-D6EE-0019C82F2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634AA-D6E1-4942-99E2-62DCF8CCB76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7A17D67-E5B7-F245-EB66-095632E33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8F3C69B-DF1B-0BC1-7E8D-AE045334D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4FBC-CBBA-4889-9B64-D17D801F3BF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9863157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7444870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484918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02970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967EF8-500D-936A-99E4-67D01C082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EBCC488-F7E7-CAC8-AB35-CF6059384F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A85C5D5-3AEE-2C2D-3FC2-7A925C9C6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634AA-D6E1-4942-99E2-62DCF8CCB76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969FDEC-FFEE-FACB-633B-9A8C3A102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9552E9F-6825-3DE0-1F2F-AB2F5214B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4FBC-CBBA-4889-9B64-D17D801F3BF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683787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AC77D0-1104-52A6-C248-1CAA3707E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51D4190-CE71-CEBB-B28B-7CB1E5626B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41C41FB-D52E-61DC-2F0B-3BF87D62D4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9866C8D-EB12-DB95-93EF-E2013D3FA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634AA-D6E1-4942-99E2-62DCF8CCB76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B600790-7EEF-49E3-0CE0-97F5B3ACB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AECC4EB-DCFF-52C2-1A6C-AF597A2AC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4FBC-CBBA-4889-9B64-D17D801F3BF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03090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707F22B-B8B4-AC86-7014-B81E69482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C46AE91-2301-B798-8ED7-3B5D495D38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CC16BA0-6778-467C-33AF-322A610279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0EAC865-FB67-2EDB-DB2F-9CD79E574E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2F014A4-D4D5-1C09-4434-6519FD8AAD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0EDDC6A-BEB0-C5FC-4296-AA6E4B8B8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634AA-D6E1-4942-99E2-62DCF8CCB76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04DF380A-5C30-FE07-56FF-C570A37D6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D6EA642-CB73-37B4-F9BA-8410747A2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4FBC-CBBA-4889-9B64-D17D801F3BF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31747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6A9FA07-5609-067C-AB17-F4CEA5688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E03CE1F-740F-EA5D-87F8-1EB656AAB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634AA-D6E1-4942-99E2-62DCF8CCB76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7A2DAED-264F-0FD1-885E-96C62CAB2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E19CD79-9A8C-7415-F301-688569F89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4FBC-CBBA-4889-9B64-D17D801F3BF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086542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1BDAF22-4DCF-AD75-1B7A-F339B725F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634AA-D6E1-4942-99E2-62DCF8CCB76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0E1FEE5-2010-4694-8275-B048733F8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6E629B1-4926-55DA-46B8-FB53451B1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4FBC-CBBA-4889-9B64-D17D801F3BF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46331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DB0B1B-5FDE-219C-711E-30C47751AF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EBC983-E85F-F151-9725-A82FA4681A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A30BDB6-83DC-2573-EA88-C930601A06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AD30310-4655-C7A0-EB01-85D148B00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634AA-D6E1-4942-99E2-62DCF8CCB76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EAD6210-004E-0B8C-F76E-1A0E2C2A1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9C6583D-E810-F8E9-6309-5FB50931A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4FBC-CBBA-4889-9B64-D17D801F3BF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212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001FDF-00D6-BFA1-AE8F-8E064C912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CAFE223-6CBF-A6A7-4FB8-B32EBFE0A6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B430F5F-5A9F-789B-5FDB-8DF2B4905D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A86E421-D2D0-5E7D-98C9-5F2848E22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634AA-D6E1-4942-99E2-62DCF8CCB76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61A7EEB-FEBD-D75F-C820-32F078BFA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C420542-DAC5-462E-410D-DDE74CB20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4FBC-CBBA-4889-9B64-D17D801F3BF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023761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9DBE743-DDF8-E438-8805-68CBC3E31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9020AED-F80B-6EAF-0FA0-7CDAFC6F91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EA94C7B-13A7-BD03-FA57-A91658E6F3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4634AA-D6E1-4942-99E2-62DCF8CCB76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0D17B33-ED05-2DBD-299D-E3A7F556C5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1ACC1D9-42C6-BF9F-F43A-A34113E7BE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34FBC-CBBA-4889-9B64-D17D801F3BF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69930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86F065-E0C7-4BE6-A706-5979A42BF97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725441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4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7.xml"/><Relationship Id="rId1" Type="http://schemas.openxmlformats.org/officeDocument/2006/relationships/tags" Target="../tags/tag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7" Type="http://schemas.openxmlformats.org/officeDocument/2006/relationships/slideLayout" Target="../slideLayouts/slideLayout18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tags" Target="../tags/tag13.xml"/><Relationship Id="rId5" Type="http://schemas.openxmlformats.org/officeDocument/2006/relationships/tags" Target="../tags/tag12.xml"/><Relationship Id="rId4" Type="http://schemas.openxmlformats.org/officeDocument/2006/relationships/tags" Target="../tags/tag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15.xml"/><Relationship Id="rId1" Type="http://schemas.openxmlformats.org/officeDocument/2006/relationships/tags" Target="../tags/tag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17.xml"/><Relationship Id="rId1" Type="http://schemas.openxmlformats.org/officeDocument/2006/relationships/tags" Target="../tags/tag16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tags" Target="../tags/tag20.xml"/><Relationship Id="rId7" Type="http://schemas.openxmlformats.org/officeDocument/2006/relationships/diagramQuickStyle" Target="../diagrams/quickStyle1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slideLayout" Target="../slideLayouts/slideLayout18.xml"/><Relationship Id="rId9" Type="http://schemas.microsoft.com/office/2007/relationships/diagramDrawing" Target="../diagrams/drawing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28.xml"/><Relationship Id="rId13" Type="http://schemas.openxmlformats.org/officeDocument/2006/relationships/image" Target="../media/image3.png"/><Relationship Id="rId3" Type="http://schemas.openxmlformats.org/officeDocument/2006/relationships/tags" Target="../tags/tag23.xml"/><Relationship Id="rId7" Type="http://schemas.openxmlformats.org/officeDocument/2006/relationships/tags" Target="../tags/tag27.xml"/><Relationship Id="rId12" Type="http://schemas.openxmlformats.org/officeDocument/2006/relationships/image" Target="../media/image2.png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6" Type="http://schemas.openxmlformats.org/officeDocument/2006/relationships/tags" Target="../tags/tag26.xml"/><Relationship Id="rId11" Type="http://schemas.openxmlformats.org/officeDocument/2006/relationships/image" Target="../media/image1.png"/><Relationship Id="rId5" Type="http://schemas.openxmlformats.org/officeDocument/2006/relationships/tags" Target="../tags/tag25.xml"/><Relationship Id="rId10" Type="http://schemas.openxmlformats.org/officeDocument/2006/relationships/slideLayout" Target="../slideLayouts/slideLayout18.xml"/><Relationship Id="rId4" Type="http://schemas.openxmlformats.org/officeDocument/2006/relationships/tags" Target="../tags/tag24.xml"/><Relationship Id="rId9" Type="http://schemas.openxmlformats.org/officeDocument/2006/relationships/tags" Target="../tags/tag29.xml"/><Relationship Id="rId1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C1CC20B-9D91-6DFE-F7B9-6C63A4237D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>
            <a:extLst>
              <a:ext uri="{FF2B5EF4-FFF2-40B4-BE49-F238E27FC236}">
                <a16:creationId xmlns:a16="http://schemas.microsoft.com/office/drawing/2014/main" id="{973EA8C3-E149-D859-2923-13234D8CDE83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540610" y="1052228"/>
            <a:ext cx="1011215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3600" b="1" dirty="0"/>
              <a:t>Three Approaches to the Challenge of Starting a Business</a:t>
            </a:r>
            <a:r>
              <a:rPr kumimoji="0" lang="fr-CA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</a:rPr>
              <a:t>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600" b="1" dirty="0"/>
              <a:t>Business Plan</a:t>
            </a:r>
            <a:r>
              <a:rPr lang="en-US" sz="3600" dirty="0"/>
              <a:t>: Composed of sections that systematically outline concerns.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600" b="1" dirty="0"/>
              <a:t>Business Model</a:t>
            </a:r>
            <a:r>
              <a:rPr lang="en-US" sz="3600" dirty="0"/>
              <a:t>: A minimalist network of concerns across functions that distinguish the business.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600" b="1" dirty="0"/>
              <a:t>Opportunity Pursuit</a:t>
            </a:r>
            <a:r>
              <a:rPr lang="en-US" sz="3600" dirty="0"/>
              <a:t>: Focuses exclusively on business activity, prioritizing observe-decide-act processes over administration.</a:t>
            </a:r>
          </a:p>
        </p:txBody>
      </p:sp>
      <p:sp>
        <p:nvSpPr>
          <p:cNvPr id="3" name="TextBox 4">
            <a:extLst>
              <a:ext uri="{FF2B5EF4-FFF2-40B4-BE49-F238E27FC236}">
                <a16:creationId xmlns:a16="http://schemas.microsoft.com/office/drawing/2014/main" id="{6032BA3B-E001-0A0F-A0D0-00D5791424B2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540611" y="282787"/>
            <a:ext cx="91711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A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ea typeface="+mn-ea"/>
                <a:cs typeface="+mn-cs"/>
              </a:rPr>
              <a:t>Plan, model and </a:t>
            </a:r>
            <a:r>
              <a:rPr kumimoji="0" lang="fr-CA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uLnTx/>
                <a:uFillTx/>
                <a:ea typeface="+mn-ea"/>
                <a:cs typeface="+mn-cs"/>
              </a:rPr>
              <a:t>opportunity</a:t>
            </a:r>
            <a:endParaRPr kumimoji="0" lang="fr-CA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37078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E85932E-81B5-8659-3D02-27A7746490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>
            <a:extLst>
              <a:ext uri="{FF2B5EF4-FFF2-40B4-BE49-F238E27FC236}">
                <a16:creationId xmlns:a16="http://schemas.microsoft.com/office/drawing/2014/main" id="{7A2D3F04-C8F2-F4E7-BC6F-E9EEADEC038D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1488441" y="1324796"/>
            <a:ext cx="449464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3600" b="1" dirty="0"/>
              <a:t>Business Model</a:t>
            </a:r>
            <a:r>
              <a:rPr lang="en-US" sz="3600" dirty="0"/>
              <a:t>: Highlights company features related to its value proposition, focuses on discovery and core mechanisms.</a:t>
            </a:r>
            <a:endParaRPr kumimoji="0" lang="fr-CA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</a:endParaRPr>
          </a:p>
        </p:txBody>
      </p:sp>
      <p:sp>
        <p:nvSpPr>
          <p:cNvPr id="4" name="TextBox 2">
            <a:extLst>
              <a:ext uri="{FF2B5EF4-FFF2-40B4-BE49-F238E27FC236}">
                <a16:creationId xmlns:a16="http://schemas.microsoft.com/office/drawing/2014/main" id="{50E526E4-B0F0-4500-A18D-0A32AAC771E4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186499" y="421860"/>
            <a:ext cx="821193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/>
              <a:t>Business Model vs. Business Plan</a:t>
            </a:r>
          </a:p>
        </p:txBody>
      </p:sp>
      <p:sp>
        <p:nvSpPr>
          <p:cNvPr id="5" name="TextBox 3">
            <a:extLst>
              <a:ext uri="{FF2B5EF4-FFF2-40B4-BE49-F238E27FC236}">
                <a16:creationId xmlns:a16="http://schemas.microsoft.com/office/drawing/2014/main" id="{7ED0A279-788D-0D04-4D4B-F966707FB30D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5903789" y="1319750"/>
            <a:ext cx="555364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3600" b="1" dirty="0"/>
              <a:t>Business Plan</a:t>
            </a:r>
            <a:r>
              <a:rPr lang="en-US" sz="3600" dirty="0"/>
              <a:t>: Systematic, outlines concerns in a standardized order, based on market knowledge and strategic objectives, especially financial.</a:t>
            </a:r>
            <a:endParaRPr kumimoji="0" lang="fr-CA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293324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C1CC20B-9D91-6DFE-F7B9-6C63A4237D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4F4F42A-10D3-252B-5F50-F07126822E02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588301" y="326086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CA" sz="3600" b="1" dirty="0" err="1"/>
              <a:t>Identifying</a:t>
            </a:r>
            <a:r>
              <a:rPr lang="fr-CA" sz="3600" b="1" dirty="0"/>
              <a:t> Opportunity</a:t>
            </a:r>
            <a:endParaRPr kumimoji="0" lang="fr-CA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418D233-C014-DABC-1377-D7363702E0DE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588301" y="972417"/>
            <a:ext cx="10196441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2400" dirty="0"/>
              <a:t>Opportunities are favorable circumstances for forming a need for a new product or service. </a:t>
            </a:r>
          </a:p>
          <a:p>
            <a:pPr lvl="0">
              <a:defRPr/>
            </a:pPr>
            <a:endParaRPr lang="en-US" sz="2400" dirty="0"/>
          </a:p>
          <a:p>
            <a:pPr lvl="0">
              <a:defRPr/>
            </a:pPr>
            <a:r>
              <a:rPr lang="en-US" sz="2400" dirty="0"/>
              <a:t>Approaches analyzing opportunity aim to identify innovative potential generated by a situation: </a:t>
            </a:r>
            <a:r>
              <a:rPr kumimoji="0" lang="fr-C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Valeur économique potentielle par un marché inexploité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Untapped market economic potential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Undeveloped resources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Unrecognized community ties and market support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Needs created by social systems (legal, cultural, moral)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CA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  <a:p>
            <a:r>
              <a:rPr lang="en-US" sz="2400" dirty="0"/>
              <a:t>A business opportunity must be: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Attractive and timely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Durable or sustainable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Offering added value</a:t>
            </a:r>
            <a:endParaRPr kumimoji="0" lang="fr-CA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0539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7B6C4EA-35FA-5689-A3B2-D6320540E9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2">
            <a:extLst>
              <a:ext uri="{FF2B5EF4-FFF2-40B4-BE49-F238E27FC236}">
                <a16:creationId xmlns:a16="http://schemas.microsoft.com/office/drawing/2014/main" id="{60B20AEE-8796-691C-49D8-9D1AC1D885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custDataLst>
              <p:tags r:id="rId1"/>
            </p:custDataLst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79943" y="237744"/>
            <a:ext cx="7652977" cy="6382512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20404030301010803"/>
              <a:ea typeface="+mn-ea"/>
              <a:cs typeface="+mn-cs"/>
            </a:endParaRPr>
          </a:p>
        </p:txBody>
      </p:sp>
      <p:sp>
        <p:nvSpPr>
          <p:cNvPr id="21" name="Rectangle 24">
            <a:extLst>
              <a:ext uri="{FF2B5EF4-FFF2-40B4-BE49-F238E27FC236}">
                <a16:creationId xmlns:a16="http://schemas.microsoft.com/office/drawing/2014/main" id="{71E8399A-E9C6-CC3B-D220-3985F3361D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custDataLst>
              <p:tags r:id="rId2"/>
            </p:custDataLst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17103" y="374904"/>
            <a:ext cx="7340156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20404030301010803"/>
              <a:ea typeface="+mn-ea"/>
              <a:cs typeface="+mn-cs"/>
            </a:endParaRPr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E318EC41-06C7-B86C-C272-D40279B728A3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740751" y="642594"/>
            <a:ext cx="6718433" cy="1746504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A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Timmons</a:t>
            </a:r>
            <a:r>
              <a:rPr kumimoji="0" lang="fr-CA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Model</a:t>
            </a:r>
          </a:p>
        </p:txBody>
      </p:sp>
      <p:grpSp>
        <p:nvGrpSpPr>
          <p:cNvPr id="23" name="Group 6">
            <a:extLst>
              <a:ext uri="{FF2B5EF4-FFF2-40B4-BE49-F238E27FC236}">
                <a16:creationId xmlns:a16="http://schemas.microsoft.com/office/drawing/2014/main" id="{EE4CB0D5-F28D-DB6E-CE9F-1EEF1D609179}"/>
              </a:ext>
            </a:extLst>
          </p:cNvPr>
          <p:cNvGrpSpPr/>
          <p:nvPr>
            <p:custDataLst>
              <p:tags r:id="rId4"/>
            </p:custDataLst>
          </p:nvPr>
        </p:nvGrpSpPr>
        <p:grpSpPr>
          <a:xfrm>
            <a:off x="4956054" y="2158909"/>
            <a:ext cx="6262254" cy="3777817"/>
            <a:chOff x="1524000" y="2089583"/>
            <a:chExt cx="6262254" cy="3777817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229194F8-C069-0072-FB5B-905B2A26EF6F}"/>
                </a:ext>
              </a:extLst>
            </p:cNvPr>
            <p:cNvSpPr/>
            <p:nvPr/>
          </p:nvSpPr>
          <p:spPr>
            <a:xfrm>
              <a:off x="1828800" y="2667000"/>
              <a:ext cx="2209800" cy="381000"/>
            </a:xfrm>
            <a:prstGeom prst="rect">
              <a:avLst/>
            </a:prstGeom>
            <a:ln>
              <a:solidFill>
                <a:srgbClr val="002060"/>
              </a:solidFill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Book Antiqua" panose="02040602050305030304" pitchFamily="18" charset="0"/>
                  <a:ea typeface="+mn-ea"/>
                  <a:cs typeface="Arial" panose="020B0604020202020204" pitchFamily="34" charset="0"/>
                </a:rPr>
                <a:t>Opportunity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E2D0AE37-05E0-2B7F-41AB-88D4C873D750}"/>
                </a:ext>
              </a:extLst>
            </p:cNvPr>
            <p:cNvSpPr/>
            <p:nvPr/>
          </p:nvSpPr>
          <p:spPr>
            <a:xfrm>
              <a:off x="3581400" y="5486400"/>
              <a:ext cx="2209800" cy="381000"/>
            </a:xfrm>
            <a:prstGeom prst="rect">
              <a:avLst/>
            </a:prstGeom>
            <a:ln>
              <a:solidFill>
                <a:srgbClr val="002060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Book Antiqua" panose="02040602050305030304" pitchFamily="18" charset="0"/>
                  <a:ea typeface="+mn-ea"/>
                  <a:cs typeface="Arial" panose="020B0604020202020204" pitchFamily="34" charset="0"/>
                </a:rPr>
                <a:t>Resources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D98DD8D4-1E01-BBA6-B44E-0F773E0B6720}"/>
                </a:ext>
              </a:extLst>
            </p:cNvPr>
            <p:cNvSpPr/>
            <p:nvPr/>
          </p:nvSpPr>
          <p:spPr>
            <a:xfrm>
              <a:off x="5417127" y="2649683"/>
              <a:ext cx="2202873" cy="38100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002060"/>
              </a:solidFill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Book Antiqua" panose="02040602050305030304" pitchFamily="18" charset="0"/>
                  <a:ea typeface="+mn-ea"/>
                  <a:cs typeface="Arial" panose="020B0604020202020204" pitchFamily="34" charset="0"/>
                </a:rPr>
                <a:t>Entrepreneur</a:t>
              </a:r>
            </a:p>
          </p:txBody>
        </p:sp>
        <p:sp>
          <p:nvSpPr>
            <p:cNvPr id="27" name="Oval 10">
              <a:extLst>
                <a:ext uri="{FF2B5EF4-FFF2-40B4-BE49-F238E27FC236}">
                  <a16:creationId xmlns:a16="http://schemas.microsoft.com/office/drawing/2014/main" id="{87B45B00-BE14-F173-5CBC-AB60E98C92ED}"/>
                </a:ext>
              </a:extLst>
            </p:cNvPr>
            <p:cNvSpPr/>
            <p:nvPr/>
          </p:nvSpPr>
          <p:spPr>
            <a:xfrm>
              <a:off x="3200400" y="3657600"/>
              <a:ext cx="2971800" cy="891381"/>
            </a:xfrm>
            <a:prstGeom prst="ellipse">
              <a:avLst/>
            </a:prstGeom>
            <a:solidFill>
              <a:srgbClr val="99FFCC"/>
            </a:solidFill>
            <a:ln>
              <a:solidFill>
                <a:srgbClr val="002060"/>
              </a:solidFill>
            </a:ln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Book Antiqua" panose="02040602050305030304" pitchFamily="18" charset="0"/>
                  <a:ea typeface="+mn-ea"/>
                  <a:cs typeface="Arial" panose="020B0604020202020204" pitchFamily="34" charset="0"/>
                </a:rPr>
                <a:t>Planification</a:t>
              </a: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Book Antiqua" panose="02040602050305030304" pitchFamily="18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kumimoji="0" lang="en-US" sz="12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Book Antiqua" panose="02040602050305030304" pitchFamily="18" charset="0"/>
                  <a:ea typeface="+mn-ea"/>
                  <a:cs typeface="Arial" panose="020B0604020202020204" pitchFamily="34" charset="0"/>
                </a:rPr>
                <a:t>d’affaires</a:t>
              </a: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Book Antiqua" panose="02040602050305030304" pitchFamily="18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kumimoji="0" lang="en-US" sz="12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Book Antiqua" panose="02040602050305030304" pitchFamily="18" charset="0"/>
                  <a:ea typeface="+mn-ea"/>
                  <a:cs typeface="Arial" panose="020B0604020202020204" pitchFamily="34" charset="0"/>
                </a:rPr>
                <a:t>autour</a:t>
              </a: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Book Antiqua" panose="02040602050305030304" pitchFamily="18" charset="0"/>
                  <a:ea typeface="+mn-ea"/>
                  <a:cs typeface="Arial" panose="020B0604020202020204" pitchFamily="34" charset="0"/>
                </a:rPr>
                <a:t> des adaptations et des </a:t>
              </a:r>
              <a:r>
                <a:rPr kumimoji="0" lang="en-US" sz="12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Book Antiqua" panose="02040602050305030304" pitchFamily="18" charset="0"/>
                  <a:ea typeface="+mn-ea"/>
                  <a:cs typeface="Arial" panose="020B0604020202020204" pitchFamily="34" charset="0"/>
                </a:rPr>
                <a:t>lacunes</a:t>
              </a: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Book Antiqua" panose="02040602050305030304" pitchFamily="18" charset="0"/>
                  <a:ea typeface="+mn-ea"/>
                  <a:cs typeface="Arial" panose="020B0604020202020204" pitchFamily="34" charset="0"/>
                </a:rPr>
                <a:t> (</a:t>
              </a:r>
              <a:r>
                <a:rPr kumimoji="0" lang="en-US" sz="1200" b="0" i="1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Book Antiqua" panose="02040602050305030304" pitchFamily="18" charset="0"/>
                  <a:ea typeface="+mn-ea"/>
                  <a:cs typeface="Arial" panose="020B0604020202020204" pitchFamily="34" charset="0"/>
                </a:rPr>
                <a:t>fits and gaps)</a:t>
              </a: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Arial" panose="020B0604020202020204" pitchFamily="34" charset="0"/>
              </a:endParaRPr>
            </a:p>
          </p:txBody>
        </p:sp>
        <p:cxnSp>
          <p:nvCxnSpPr>
            <p:cNvPr id="28" name="Straight Arrow Connector 11">
              <a:extLst>
                <a:ext uri="{FF2B5EF4-FFF2-40B4-BE49-F238E27FC236}">
                  <a16:creationId xmlns:a16="http://schemas.microsoft.com/office/drawing/2014/main" id="{1C0862A5-8A3F-9455-64E1-2E275CADB4FD}"/>
                </a:ext>
              </a:extLst>
            </p:cNvPr>
            <p:cNvCxnSpPr/>
            <p:nvPr/>
          </p:nvCxnSpPr>
          <p:spPr>
            <a:xfrm flipV="1">
              <a:off x="4648200" y="4548981"/>
              <a:ext cx="0" cy="937419"/>
            </a:xfrm>
            <a:prstGeom prst="straightConnector1">
              <a:avLst/>
            </a:prstGeom>
            <a:ln w="19050">
              <a:solidFill>
                <a:srgbClr val="002060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12">
              <a:extLst>
                <a:ext uri="{FF2B5EF4-FFF2-40B4-BE49-F238E27FC236}">
                  <a16:creationId xmlns:a16="http://schemas.microsoft.com/office/drawing/2014/main" id="{1304D954-5C53-934E-E0B0-D14B35A34E75}"/>
                </a:ext>
              </a:extLst>
            </p:cNvPr>
            <p:cNvCxnSpPr/>
            <p:nvPr/>
          </p:nvCxnSpPr>
          <p:spPr>
            <a:xfrm flipH="1">
              <a:off x="5417127" y="3048000"/>
              <a:ext cx="1669473" cy="2438400"/>
            </a:xfrm>
            <a:prstGeom prst="straightConnector1">
              <a:avLst/>
            </a:prstGeom>
            <a:ln w="19050">
              <a:solidFill>
                <a:srgbClr val="002060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13">
              <a:extLst>
                <a:ext uri="{FF2B5EF4-FFF2-40B4-BE49-F238E27FC236}">
                  <a16:creationId xmlns:a16="http://schemas.microsoft.com/office/drawing/2014/main" id="{44F9364E-5764-2386-086D-AE8F555626DF}"/>
                </a:ext>
              </a:extLst>
            </p:cNvPr>
            <p:cNvSpPr txBox="1"/>
            <p:nvPr/>
          </p:nvSpPr>
          <p:spPr>
            <a:xfrm>
              <a:off x="6407727" y="4299383"/>
              <a:ext cx="1378527" cy="369332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1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Incertainty</a:t>
              </a:r>
              <a:endPara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1" name="TextBox 14">
              <a:extLst>
                <a:ext uri="{FF2B5EF4-FFF2-40B4-BE49-F238E27FC236}">
                  <a16:creationId xmlns:a16="http://schemas.microsoft.com/office/drawing/2014/main" id="{F62362D6-6996-70AC-F76D-2CD3E29DD66B}"/>
                </a:ext>
              </a:extLst>
            </p:cNvPr>
            <p:cNvSpPr txBox="1"/>
            <p:nvPr/>
          </p:nvSpPr>
          <p:spPr>
            <a:xfrm>
              <a:off x="4038600" y="2089583"/>
              <a:ext cx="1378527" cy="369332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1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Incertainty</a:t>
              </a:r>
              <a:endPara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2" name="TextBox 15">
              <a:extLst>
                <a:ext uri="{FF2B5EF4-FFF2-40B4-BE49-F238E27FC236}">
                  <a16:creationId xmlns:a16="http://schemas.microsoft.com/office/drawing/2014/main" id="{A0591836-23C2-216C-1A61-469D1A43D21A}"/>
                </a:ext>
              </a:extLst>
            </p:cNvPr>
            <p:cNvSpPr txBox="1"/>
            <p:nvPr/>
          </p:nvSpPr>
          <p:spPr>
            <a:xfrm>
              <a:off x="1524000" y="4299383"/>
              <a:ext cx="1378527" cy="369332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1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Incertainty</a:t>
              </a:r>
              <a:endPara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cxnSp>
          <p:nvCxnSpPr>
            <p:cNvPr id="33" name="Straight Arrow Connector 16">
              <a:extLst>
                <a:ext uri="{FF2B5EF4-FFF2-40B4-BE49-F238E27FC236}">
                  <a16:creationId xmlns:a16="http://schemas.microsoft.com/office/drawing/2014/main" id="{8FEB2F48-BFBC-8A02-9AD2-E0926DA497A4}"/>
                </a:ext>
              </a:extLst>
            </p:cNvPr>
            <p:cNvCxnSpPr/>
            <p:nvPr/>
          </p:nvCxnSpPr>
          <p:spPr>
            <a:xfrm flipV="1">
              <a:off x="4059211" y="2819400"/>
              <a:ext cx="1378527" cy="17317"/>
            </a:xfrm>
            <a:prstGeom prst="straightConnector1">
              <a:avLst/>
            </a:prstGeom>
            <a:ln w="19050">
              <a:solidFill>
                <a:srgbClr val="002060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17">
              <a:extLst>
                <a:ext uri="{FF2B5EF4-FFF2-40B4-BE49-F238E27FC236}">
                  <a16:creationId xmlns:a16="http://schemas.microsoft.com/office/drawing/2014/main" id="{A001F11E-FD55-9431-1F05-5F126028D037}"/>
                </a:ext>
              </a:extLst>
            </p:cNvPr>
            <p:cNvCxnSpPr/>
            <p:nvPr/>
          </p:nvCxnSpPr>
          <p:spPr>
            <a:xfrm flipV="1">
              <a:off x="5562600" y="3033605"/>
              <a:ext cx="471395" cy="740140"/>
            </a:xfrm>
            <a:prstGeom prst="straightConnector1">
              <a:avLst/>
            </a:prstGeom>
            <a:ln w="19050">
              <a:solidFill>
                <a:srgbClr val="002060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18">
              <a:extLst>
                <a:ext uri="{FF2B5EF4-FFF2-40B4-BE49-F238E27FC236}">
                  <a16:creationId xmlns:a16="http://schemas.microsoft.com/office/drawing/2014/main" id="{0C56F785-3DBC-6FF7-55B8-B9889F3BBFC9}"/>
                </a:ext>
              </a:extLst>
            </p:cNvPr>
            <p:cNvCxnSpPr/>
            <p:nvPr/>
          </p:nvCxnSpPr>
          <p:spPr>
            <a:xfrm flipH="1" flipV="1">
              <a:off x="3352800" y="3033605"/>
              <a:ext cx="471395" cy="740140"/>
            </a:xfrm>
            <a:prstGeom prst="straightConnector1">
              <a:avLst/>
            </a:prstGeom>
            <a:ln w="19050">
              <a:solidFill>
                <a:srgbClr val="002060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19">
              <a:extLst>
                <a:ext uri="{FF2B5EF4-FFF2-40B4-BE49-F238E27FC236}">
                  <a16:creationId xmlns:a16="http://schemas.microsoft.com/office/drawing/2014/main" id="{8F6D9BB5-1C1B-F97E-9DF7-C720CA7AC520}"/>
                </a:ext>
              </a:extLst>
            </p:cNvPr>
            <p:cNvCxnSpPr/>
            <p:nvPr/>
          </p:nvCxnSpPr>
          <p:spPr>
            <a:xfrm flipH="1" flipV="1">
              <a:off x="2209800" y="3033605"/>
              <a:ext cx="1676399" cy="2438400"/>
            </a:xfrm>
            <a:prstGeom prst="straightConnector1">
              <a:avLst/>
            </a:prstGeom>
            <a:ln w="19050">
              <a:solidFill>
                <a:srgbClr val="002060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74DFBF59-BDDF-3197-067A-A54CA0188B85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301072" y="1937313"/>
            <a:ext cx="3817327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b="1" dirty="0"/>
              <a:t>Opportunity</a:t>
            </a:r>
            <a:r>
              <a:rPr lang="en-US" dirty="0"/>
              <a:t>: Is there a clear need? Is the timing right, and is the market ready?</a:t>
            </a:r>
          </a:p>
          <a:p>
            <a:pPr lvl="0"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ea typeface="+mn-ea"/>
              <a:cs typeface="+mn-cs"/>
            </a:endParaRPr>
          </a:p>
          <a:p>
            <a:pPr lvl="0">
              <a:defRPr/>
            </a:pPr>
            <a:endParaRPr kumimoji="0" lang="fr-CA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ea typeface="+mn-ea"/>
              <a:cs typeface="+mn-cs"/>
            </a:endParaRPr>
          </a:p>
          <a:p>
            <a:pPr lvl="0">
              <a:defRPr/>
            </a:pPr>
            <a:r>
              <a:rPr lang="en-US" b="1" dirty="0"/>
              <a:t>Entrepreneur</a:t>
            </a:r>
            <a:r>
              <a:rPr lang="en-US" dirty="0"/>
              <a:t>: Does the entrepreneur have experience or credibility in the field?</a:t>
            </a:r>
          </a:p>
          <a:p>
            <a:pPr lvl="0">
              <a:defRPr/>
            </a:pPr>
            <a:endParaRPr kumimoji="0" lang="en-US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ea typeface="+mn-ea"/>
              <a:cs typeface="+mn-cs"/>
            </a:endParaRPr>
          </a:p>
          <a:p>
            <a:pPr lvl="0">
              <a:defRPr/>
            </a:pPr>
            <a:r>
              <a:rPr lang="en-US" b="1" dirty="0"/>
              <a:t>Resources</a:t>
            </a:r>
            <a:r>
              <a:rPr lang="en-US" dirty="0"/>
              <a:t>: Are capital, technology, materials, and personnel available?</a:t>
            </a:r>
            <a:endParaRPr kumimoji="0" lang="fr-CA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F9021AF-C14C-CE4A-3AF3-AE724C1CE7BB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364249" y="642594"/>
            <a:ext cx="34478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A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ea typeface="+mn-ea"/>
                <a:cs typeface="+mn-cs"/>
              </a:rPr>
              <a:t>Appliquer l’outil </a:t>
            </a:r>
            <a:r>
              <a:rPr kumimoji="0" lang="fr-CA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uLnTx/>
                <a:uFillTx/>
                <a:ea typeface="+mn-ea"/>
                <a:cs typeface="+mn-cs"/>
              </a:rPr>
              <a:t>Timmons</a:t>
            </a:r>
            <a:endParaRPr kumimoji="0" lang="fr-CA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2297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7B6C4EA-35FA-5689-A3B2-D6320540E9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4B62BBD-C1FC-0D5C-1487-FDB517CB69B1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297180" y="1025586"/>
            <a:ext cx="11597640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2800" dirty="0"/>
              <a:t>The ways to detail the stages of the company are not contradictory</a:t>
            </a:r>
            <a:r>
              <a:rPr kumimoji="0" lang="fr-CA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/>
              <a:t>Business Plan</a:t>
            </a:r>
            <a:r>
              <a:rPr lang="en-US" sz="2800" dirty="0"/>
              <a:t>: Comprehensive, systematic, rich in quantitative data.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 err="1"/>
              <a:t>IpOp</a:t>
            </a:r>
            <a:r>
              <a:rPr lang="en-US" sz="2800" b="1" dirty="0"/>
              <a:t> Model</a:t>
            </a:r>
            <a:r>
              <a:rPr lang="en-US" sz="2800" dirty="0"/>
              <a:t>: Answers why and how of the product.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/>
              <a:t>Canvas Model</a:t>
            </a:r>
            <a:r>
              <a:rPr lang="en-US" sz="2800" dirty="0"/>
              <a:t>: Highlights important/unique aspects around the value proposition.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/>
              <a:t>Lean Model</a:t>
            </a:r>
            <a:r>
              <a:rPr lang="en-US" sz="2800" dirty="0"/>
              <a:t>: Concrete, quick customer-focused validation.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 err="1"/>
              <a:t>SynOpp</a:t>
            </a:r>
            <a:r>
              <a:rPr lang="en-US" sz="2800" b="1" dirty="0"/>
              <a:t> Approach</a:t>
            </a:r>
            <a:r>
              <a:rPr lang="en-US" sz="2800" dirty="0"/>
              <a:t>: Introduces continuous renewal measures.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fr-CA" sz="2800" dirty="0">
              <a:solidFill>
                <a:prstClr val="black"/>
              </a:solidFill>
            </a:endParaRPr>
          </a:p>
          <a:p>
            <a:pPr lvl="0">
              <a:defRPr/>
            </a:pPr>
            <a:r>
              <a:rPr lang="en-US" sz="2800" dirty="0"/>
              <a:t>Some of these paths focus on the product, others on the company.</a:t>
            </a:r>
            <a:endParaRPr kumimoji="0" lang="fr-CA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fr-CA" sz="1600" dirty="0">
              <a:solidFill>
                <a:prstClr val="black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7D5EC9F-0147-25DE-6576-DD1B6C63ECFF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97180" y="205740"/>
            <a:ext cx="114071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4800" b="1" dirty="0" err="1"/>
              <a:t>Detailing</a:t>
            </a:r>
            <a:r>
              <a:rPr lang="fr-CA" sz="4800" b="1" dirty="0"/>
              <a:t> Business </a:t>
            </a:r>
            <a:r>
              <a:rPr lang="fr-CA" sz="4800" b="1" dirty="0" err="1"/>
              <a:t>Steps</a:t>
            </a:r>
            <a:endParaRPr lang="fr-CA" sz="4800" b="1" dirty="0"/>
          </a:p>
        </p:txBody>
      </p:sp>
    </p:spTree>
    <p:extLst>
      <p:ext uri="{BB962C8B-B14F-4D97-AF65-F5344CB8AC3E}">
        <p14:creationId xmlns:p14="http://schemas.microsoft.com/office/powerpoint/2010/main" val="4220524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C1CC20B-9D91-6DFE-F7B9-6C63A4237D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E9FCD4C-6447-FEC0-18DA-30A97779602D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355600" y="1475059"/>
            <a:ext cx="100868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A" sz="4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Cheminer dans l’entrepreneuriat.</a:t>
            </a:r>
            <a:endParaRPr kumimoji="0" lang="fr-CA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DA855E4-FEE8-0581-512B-EF8296989DCC}"/>
              </a:ext>
            </a:extLst>
          </p:cNvPr>
          <p:cNvGraphicFramePr>
            <a:graphicFrameLocks noGrp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585065396"/>
              </p:ext>
            </p:extLst>
          </p:nvPr>
        </p:nvGraphicFramePr>
        <p:xfrm>
          <a:off x="355600" y="2346104"/>
          <a:ext cx="9479777" cy="28769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9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603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7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29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6362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051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CA"/>
                        <a:t>Type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CA"/>
                        <a:t>Goal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CA"/>
                        <a:t>Approach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CA"/>
                        <a:t>Causality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CA"/>
                        <a:t>Pathway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CA" dirty="0" err="1"/>
                        <a:t>Effect</a:t>
                      </a:r>
                      <a:r>
                        <a:rPr lang="fr-CA" dirty="0"/>
                        <a:t> on the Business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A"/>
                        <a:t>Planning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CA"/>
                        <a:t>Establish strategies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CA"/>
                        <a:t>Complete capture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CA"/>
                        <a:t>Linear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CA"/>
                        <a:t>Business plan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CA"/>
                        <a:t>Imposes direction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2414">
                <a:tc>
                  <a:txBody>
                    <a:bodyPr/>
                    <a:lstStyle/>
                    <a:p>
                      <a:r>
                        <a:rPr lang="fr-CA"/>
                        <a:t>Networking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CA"/>
                        <a:t>Expand possibilities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CA"/>
                        <a:t>Directed attention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CA"/>
                        <a:t>Complex (Emergent)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CA"/>
                        <a:t>Business Canvas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CA"/>
                        <a:t>Build organization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A"/>
                        <a:t>Assembly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CA"/>
                        <a:t>Solve poorly defined problems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CA"/>
                        <a:t>Impulse towards movement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CA"/>
                        <a:t>Chaotic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CA"/>
                        <a:t>SynOpp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CA" dirty="0" err="1"/>
                        <a:t>Gather</a:t>
                      </a:r>
                      <a:r>
                        <a:rPr lang="fr-CA" dirty="0"/>
                        <a:t> disparate </a:t>
                      </a:r>
                      <a:r>
                        <a:rPr lang="fr-CA" dirty="0" err="1"/>
                        <a:t>elements</a:t>
                      </a:r>
                      <a:endParaRPr lang="fr-C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0663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7B6C4EA-35FA-5689-A3B2-D6320540E9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9CD5FB0-3C34-2F16-82FB-29FB66837602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6858001" y="314020"/>
            <a:ext cx="4724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The assembly, networking, and planning approaches have distinct goals as milestones in a continuous cycle.</a:t>
            </a:r>
            <a:endParaRPr lang="fr-CA" sz="3200" dirty="0">
              <a:solidFill>
                <a:prstClr val="black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D71C99E-70C7-F4FB-F33D-38D85EF2C0F9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431360" y="264126"/>
            <a:ext cx="6690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4400" b="1" dirty="0"/>
              <a:t>The Cycle of Enterprise </a:t>
            </a:r>
            <a:r>
              <a:rPr lang="fr-CA" sz="4400" b="1" dirty="0" err="1"/>
              <a:t>Growth</a:t>
            </a:r>
            <a:endParaRPr lang="fr-CA" sz="4400" dirty="0">
              <a:solidFill>
                <a:prstClr val="black"/>
              </a:solidFill>
            </a:endParaRP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7D99E2AD-7BA8-FC40-0417-A5A4D06CECC3}"/>
              </a:ext>
            </a:extLst>
          </p:cNvPr>
          <p:cNvGraphicFramePr/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886226542"/>
              </p:ext>
            </p:extLst>
          </p:nvPr>
        </p:nvGraphicFramePr>
        <p:xfrm>
          <a:off x="-349579" y="1670740"/>
          <a:ext cx="7531320" cy="51872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33284385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28A9198-73B6-320C-958B-8F14745D31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5F103251-2867-4325-086F-79B6F8F48899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6917019" y="108178"/>
            <a:ext cx="245473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4400" dirty="0">
                <a:solidFill>
                  <a:prstClr val="black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</a:rPr>
              <a:t>Le cycle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715C438-2C8C-F12D-53AA-E0253250FC30}"/>
              </a:ext>
            </a:extLst>
          </p:cNvPr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4652" y="1343947"/>
            <a:ext cx="2317097" cy="15483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BDF4C65A-CFB8-340A-7A9E-3A73E058C93B}"/>
              </a:ext>
            </a:extLst>
          </p:cNvPr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8982" y="3869024"/>
            <a:ext cx="4114799" cy="2751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>
            <a:extLst>
              <a:ext uri="{FF2B5EF4-FFF2-40B4-BE49-F238E27FC236}">
                <a16:creationId xmlns:a16="http://schemas.microsoft.com/office/drawing/2014/main" id="{81D20D09-95BB-B7BB-27C2-976AFB83E1CF}"/>
              </a:ext>
            </a:extLst>
          </p:cNvPr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7771" y="3709067"/>
            <a:ext cx="4373881" cy="29117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1CFBFEFD-FA9E-1FB0-8BC8-40FBDAB17956}"/>
              </a:ext>
            </a:extLst>
          </p:cNvPr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3531" y="277147"/>
            <a:ext cx="4264769" cy="31985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Curved Right Arrow 7">
            <a:extLst>
              <a:ext uri="{FF2B5EF4-FFF2-40B4-BE49-F238E27FC236}">
                <a16:creationId xmlns:a16="http://schemas.microsoft.com/office/drawing/2014/main" id="{750E37AE-90E4-26EE-613C-030344E6FB42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1537770" y="2418103"/>
            <a:ext cx="365760" cy="1497027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Curved Right Arrow 8">
            <a:extLst>
              <a:ext uri="{FF2B5EF4-FFF2-40B4-BE49-F238E27FC236}">
                <a16:creationId xmlns:a16="http://schemas.microsoft.com/office/drawing/2014/main" id="{7D913571-AB38-5C43-CE58-273C75DB0B49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 rot="10800000">
            <a:off x="9874052" y="2928928"/>
            <a:ext cx="304761" cy="1497027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loud Callout 9">
            <a:extLst>
              <a:ext uri="{FF2B5EF4-FFF2-40B4-BE49-F238E27FC236}">
                <a16:creationId xmlns:a16="http://schemas.microsoft.com/office/drawing/2014/main" id="{80C80FEC-A142-1885-5710-469945EABC9A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1720651" y="277147"/>
            <a:ext cx="4724400" cy="2819400"/>
          </a:xfrm>
          <a:prstGeom prst="cloudCallout">
            <a:avLst/>
          </a:prstGeom>
          <a:solidFill>
            <a:schemeClr val="bg1">
              <a:alpha val="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Cloud 10">
            <a:extLst>
              <a:ext uri="{FF2B5EF4-FFF2-40B4-BE49-F238E27FC236}">
                <a16:creationId xmlns:a16="http://schemas.microsoft.com/office/drawing/2014/main" id="{EB862E6A-295A-9BB6-1C6C-E8195C4A4D77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6597451" y="962947"/>
            <a:ext cx="2743200" cy="2512776"/>
          </a:xfrm>
          <a:prstGeom prst="cloud">
            <a:avLst/>
          </a:prstGeom>
          <a:solidFill>
            <a:schemeClr val="bg1"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1428266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420</Words>
  <Application>Microsoft Office PowerPoint</Application>
  <PresentationFormat>Grand écran</PresentationFormat>
  <Paragraphs>79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8</vt:i4>
      </vt:variant>
    </vt:vector>
  </HeadingPairs>
  <TitlesOfParts>
    <vt:vector size="16" baseType="lpstr">
      <vt:lpstr>Arial</vt:lpstr>
      <vt:lpstr>Avenir Next LT Pro</vt:lpstr>
      <vt:lpstr>Book Antiqua</vt:lpstr>
      <vt:lpstr>Calibri</vt:lpstr>
      <vt:lpstr>Calibri Light</vt:lpstr>
      <vt:lpstr>Century Gothic</vt:lpstr>
      <vt:lpstr>Thème Office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 Nelson</dc:creator>
  <cp:lastModifiedBy>Eric Nelson</cp:lastModifiedBy>
  <cp:revision>18</cp:revision>
  <dcterms:created xsi:type="dcterms:W3CDTF">2025-03-19T03:07:37Z</dcterms:created>
  <dcterms:modified xsi:type="dcterms:W3CDTF">2025-03-30T18:18:09Z</dcterms:modified>
</cp:coreProperties>
</file>