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87" r:id="rId3"/>
    <p:sldId id="490" r:id="rId4"/>
    <p:sldId id="491" r:id="rId5"/>
    <p:sldId id="492" r:id="rId6"/>
    <p:sldId id="489" r:id="rId7"/>
    <p:sldId id="488" r:id="rId8"/>
    <p:sldId id="49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3491C7F-2552-F247-289E-69CF8AC0C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73B97F06-29AE-34B3-0CA9-36A83B380B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37D2ABEC-9D30-51BB-9199-F5CD23103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59343B8B-8837-E531-67E9-5971DA5FC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23F4037A-C513-7B16-B1C6-1E8DE99AD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57139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902D997-8933-D0D0-19F0-79C8158B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8E0DBB7C-FF55-BE67-CF91-0104A261A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38EE5F89-330E-05A0-FF11-DB19F0CDB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15A8E343-E3EC-34CA-BA8F-E7F5C7E1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C0FAB4F-3F78-5A8F-AAB9-3A05B0396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932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A73C3223-4C31-1ED0-2FEA-0F89639C5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CA81CCAE-EB04-0F54-E0DC-829A768663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3ACB2D3E-0C28-717F-A413-DBCF9915E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948FE63-25F9-8310-1EB6-3C88393B5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6C7D459-662C-187E-FCA7-7A09F4D62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7679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03309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50318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4431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27451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267328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323124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577675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477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FA30ABF-5049-606B-A8A1-5B9492C16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D8E1D24-B809-A5C3-6E4C-A2EF907E3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3A6E745-26D3-661E-93C2-7B2B3C764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C0056E9-9430-B003-529B-A7E0A358A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C400015B-14BF-3BCE-3D54-961FE2DEE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77896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26099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648667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3087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A0E2656-461C-FD02-C59F-9CE15D129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A1BEC1B7-99ED-2000-C460-2549FD31F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533A871-F2AB-BDC8-29E0-216E7109E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BA75E5E-1874-4FD1-F136-3CBC19AE0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DCCB15F-F38A-53EB-4576-B45DD25F7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80549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152D201-74BA-097D-771B-5EDE1A61D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8436BC6-71D1-CE18-1297-1625677966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3A320020-5389-D66F-AF58-BA2455EF6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68C93C93-3D35-7DF9-0499-3BD3E4262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DCCE4335-84A6-7D8C-E59B-3AC3A24E6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98EFC8F0-59AD-513B-0799-F4FAB117D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2793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6ADEF34-F222-AEFC-2FA9-ADA2F35CC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83D0F202-EE72-C4AA-62F6-83068196B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93754D5F-56D8-8E2E-5EF8-96A8A7CAD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FCD82AD7-0DD7-705A-52B6-8ACD4910E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2A363A0E-CD4F-315E-D224-1EAD0C87C9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4AF4B3D4-A665-A194-789E-F73784580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33D9FF0D-96DE-2259-59CD-8E90D6441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D3B53684-EAF2-F197-26EC-88FB3656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9575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D4E3085-FEF4-C08E-FB01-5A018541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768AF171-E85C-27E0-E2D7-CFAD89833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283D7DDE-8398-2DED-5CA8-93D8AB3C3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6F7FA2B6-B589-858B-ABE3-F0B4D957D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47237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3A926A8A-459F-7FE7-F7C0-BC65AE119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D0385BF4-8F7A-09FA-65B3-6B0466B2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938C48B6-0375-CCA7-B95B-23294A665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23736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9962394-9D17-6D54-7034-6BF44E727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A98DBD6-C01F-01A6-A531-8233A5E84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96C21977-27C9-73DC-BEE3-7DBD849A5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1B38B710-9660-90CD-0F53-763EA48F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0EB89552-D362-61B8-AA62-3D05303B5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8E28FF00-788B-F07C-8D82-7F8890642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7729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15D2300-573A-915E-B031-19E1C4B20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49920678-C719-31B0-2E60-C2FA075987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5B08ABEA-A575-0661-56E5-D804EF8DE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FE0CC6B3-2C56-BEC2-6DAF-ABEC8B4D3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B465B18B-4960-3724-1DAF-9BF1550E8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1FFD81A7-2B83-D3ED-340C-9C4DF7DED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6205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30217F5E-DCA5-6E49-2213-3405B6D58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40373248-445E-11DD-48AC-68BBD9914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87458E06-89EA-590B-D921-10BB704FB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6F61E-0D46-4553-BC16-4475DFF3B74F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6A6E4C2-83F2-A909-04A4-9B82B2E29C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A83C11E-911C-9D46-2798-91CB10D1F5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969B0-CC3D-4018-A40C-0A7AAB1A370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4063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F065-E0C7-4BE6-A706-5979A42BF979}" type="datetimeFigureOut">
              <a:rPr lang="fr-CA" smtClean="0"/>
              <a:t>2025-03-29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9AF51-27DA-4255-8927-B0F5199008A2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5151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BC1CC20B-9D91-6DFE-F7B9-6C63A423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139EA79-2D05-6376-9C75-8C0EF16ED6A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41518" y="1079598"/>
            <a:ext cx="1035754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>
                <a:solidFill>
                  <a:prstClr val="black"/>
                </a:solidFill>
              </a:rPr>
              <a:t>La logistique est unique à chaque entreprise. Sans toutefois s'y limiter, les principales préoccupations sont: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dirty="0">
                <a:solidFill>
                  <a:prstClr val="black"/>
                </a:solidFill>
              </a:rPr>
              <a:t>Méthodes de production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dirty="0">
                <a:solidFill>
                  <a:prstClr val="black"/>
                </a:solidFill>
              </a:rPr>
              <a:t>Réalisation des produits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dirty="0">
                <a:solidFill>
                  <a:prstClr val="black"/>
                </a:solidFill>
              </a:rPr>
              <a:t>Équipement/espace requis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dirty="0">
                <a:solidFill>
                  <a:prstClr val="black"/>
                </a:solidFill>
              </a:rPr>
              <a:t>Protection de la propriété intellectuelle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dirty="0">
                <a:solidFill>
                  <a:prstClr val="black"/>
                </a:solidFill>
              </a:rPr>
              <a:t>Rapports aux fournisseurs/ qualité des fournitures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2800" dirty="0">
                <a:solidFill>
                  <a:prstClr val="black"/>
                </a:solidFill>
              </a:rPr>
              <a:t>Calendrier des achats et des réalisations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CA" sz="1600" dirty="0">
              <a:solidFill>
                <a:prstClr val="black"/>
              </a:solidFill>
            </a:endParaRPr>
          </a:p>
          <a:p>
            <a:r>
              <a:rPr lang="fr-CA" sz="2800" dirty="0">
                <a:solidFill>
                  <a:prstClr val="black"/>
                </a:solidFill>
              </a:rPr>
              <a:t>Les détails sont fastidieux, mais nécessaires.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C304447-4526-20DC-812D-148E4194463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41519" y="199815"/>
            <a:ext cx="66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>
                <a:solidFill>
                  <a:prstClr val="black"/>
                </a:solidFill>
              </a:rPr>
              <a:t>Logistiques</a:t>
            </a:r>
          </a:p>
        </p:txBody>
      </p:sp>
    </p:spTree>
    <p:extLst>
      <p:ext uri="{BB962C8B-B14F-4D97-AF65-F5344CB8AC3E}">
        <p14:creationId xmlns:p14="http://schemas.microsoft.com/office/powerpoint/2010/main" val="63806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74052FF-D1E7-2ABF-2A85-E4AEA2618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2D534E7-69C8-2171-869D-927C1A234E11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23182" y="1033567"/>
            <a:ext cx="1097997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solidFill>
                  <a:prstClr val="black"/>
                </a:solidFill>
              </a:rPr>
              <a:t>Ses méthodes de distribution dictent souvent ses besoins en espaces commerciaux: bureaux, entrepôts, lieux de traitement des commandes. </a:t>
            </a:r>
          </a:p>
          <a:p>
            <a:endParaRPr lang="fr-CA" dirty="0">
              <a:solidFill>
                <a:prstClr val="black"/>
              </a:solidFill>
            </a:endParaRPr>
          </a:p>
          <a:p>
            <a:r>
              <a:rPr lang="fr-CA" sz="3200" dirty="0">
                <a:solidFill>
                  <a:prstClr val="black"/>
                </a:solidFill>
              </a:rPr>
              <a:t>Le plan d’immobilisation identifie les moyens d’accéder aux ressources capitales nécessaires aux activités de l’entreprise.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3200" dirty="0">
                <a:solidFill>
                  <a:prstClr val="black"/>
                </a:solidFill>
              </a:rPr>
              <a:t>Calcule les coûts pour l’accès aux ressources capitales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3200" dirty="0">
                <a:solidFill>
                  <a:prstClr val="black"/>
                </a:solidFill>
              </a:rPr>
              <a:t>Détermine les caractéristiques et technologies nécessaires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A" sz="3200" dirty="0">
                <a:solidFill>
                  <a:prstClr val="black"/>
                </a:solidFill>
              </a:rPr>
              <a:t>Situe l’emplacement des installations de l’entreprise.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CA" dirty="0">
              <a:solidFill>
                <a:prstClr val="black"/>
              </a:solidFill>
            </a:endParaRPr>
          </a:p>
          <a:p>
            <a:r>
              <a:rPr lang="fr-CA" sz="3200" dirty="0">
                <a:solidFill>
                  <a:prstClr val="black"/>
                </a:solidFill>
              </a:rPr>
              <a:t>Le plan doit aider à trancher entre l’achat et la location de ces ressources.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D905428-8D91-D254-DA10-8809E04C967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990160" y="264126"/>
            <a:ext cx="66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>
                <a:solidFill>
                  <a:prstClr val="black"/>
                </a:solidFill>
              </a:rPr>
              <a:t>L’immobilisation</a:t>
            </a:r>
          </a:p>
        </p:txBody>
      </p:sp>
    </p:spTree>
    <p:extLst>
      <p:ext uri="{BB962C8B-B14F-4D97-AF65-F5344CB8AC3E}">
        <p14:creationId xmlns:p14="http://schemas.microsoft.com/office/powerpoint/2010/main" val="272659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328A9198-73B6-320C-958B-8F14745D3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5167CC9-BDEC-B1E8-159C-EA1E6CC61654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874382" y="162086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600" dirty="0">
                <a:solidFill>
                  <a:prstClr val="black"/>
                </a:solidFill>
              </a:rPr>
              <a:t>L’emplacement des installations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64BAB7A-EA91-5335-EF39-7CFABFA87027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874382" y="717798"/>
            <a:ext cx="1006790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solidFill>
                  <a:prstClr val="black"/>
                </a:solidFill>
              </a:rPr>
              <a:t>Plusieurs facteurs peuvent influencer le choix de l’emplacement.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sz="3200" dirty="0">
                <a:solidFill>
                  <a:prstClr val="black"/>
                </a:solidFill>
              </a:rPr>
              <a:t>Concentration des consommateurs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sz="3200" dirty="0">
                <a:solidFill>
                  <a:prstClr val="black"/>
                </a:solidFill>
              </a:rPr>
              <a:t>Proximité à son fournisseur, à son marché ou à son distributeur.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sz="3200" dirty="0">
                <a:solidFill>
                  <a:prstClr val="black"/>
                </a:solidFill>
              </a:rPr>
              <a:t>Qualité des infrastructures de transport (ou autre)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sz="3200" dirty="0">
                <a:solidFill>
                  <a:prstClr val="black"/>
                </a:solidFill>
              </a:rPr>
              <a:t>Soutien public ou autre pour le développement économique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sz="3200" dirty="0">
                <a:solidFill>
                  <a:prstClr val="black"/>
                </a:solidFill>
              </a:rPr>
              <a:t>Accès à la main-d’œuvre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sz="3200" dirty="0">
                <a:solidFill>
                  <a:prstClr val="black"/>
                </a:solidFill>
              </a:rPr>
              <a:t>Disponibilité de ressources clés (ex. énergie, espace)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sz="3200" dirty="0">
                <a:solidFill>
                  <a:prstClr val="black"/>
                </a:solidFill>
              </a:rPr>
              <a:t>Critère subjectif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CA" sz="3200" dirty="0">
                <a:solidFill>
                  <a:prstClr val="black"/>
                </a:solidFill>
              </a:rPr>
              <a:t>Prix</a:t>
            </a:r>
          </a:p>
        </p:txBody>
      </p:sp>
    </p:spTree>
    <p:extLst>
      <p:ext uri="{BB962C8B-B14F-4D97-AF65-F5344CB8AC3E}">
        <p14:creationId xmlns:p14="http://schemas.microsoft.com/office/powerpoint/2010/main" val="391428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C10F974E-CAA5-503F-BEE4-DE450C8F8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526FE64-017A-120B-47B4-1EDE552AFEC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935543" y="1843501"/>
            <a:ext cx="101279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>
                <a:solidFill>
                  <a:prstClr val="black"/>
                </a:solidFill>
              </a:rPr>
              <a:t>Produire une ébauche d’un tableau budgétaire qui identifie la liste complète des ressources capitales nécessaires à la réalisation d’un produit de son choix. Déterminer celles qui sont à louer.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CB03D6C-C962-D9B7-4885-F34A1B4D88F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6999506" y="766283"/>
            <a:ext cx="49590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3200" dirty="0">
                <a:solidFill>
                  <a:prstClr val="black"/>
                </a:solidFill>
              </a:rPr>
              <a:t>Exercice: formuler son plan d’immobilisation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CBA00C7F-0021-7955-0C1A-6D7C13D45EDE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270019555"/>
              </p:ext>
            </p:extLst>
          </p:nvPr>
        </p:nvGraphicFramePr>
        <p:xfrm>
          <a:off x="1935543" y="2951833"/>
          <a:ext cx="9841929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2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613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258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6048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Immobilier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Coût (approximatif)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Achat</a:t>
                      </a:r>
                      <a:r>
                        <a:rPr lang="fr-CA" baseline="0" dirty="0"/>
                        <a:t> ou location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Calendrier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A" dirty="0"/>
                        <a:t>Nommer la ressource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User des</a:t>
                      </a:r>
                      <a:r>
                        <a:rPr lang="fr-CA" baseline="0" dirty="0"/>
                        <a:t> outils et informations  disponibles pour déterminer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Préciser si</a:t>
                      </a:r>
                      <a:r>
                        <a:rPr lang="fr-CA" baseline="0" dirty="0"/>
                        <a:t> l’immobilier sera acheté où s’il sera loué</a:t>
                      </a:r>
                      <a:endParaRPr lang="fr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dirty="0"/>
                        <a:t>Référence à des dates fixes ou relative</a:t>
                      </a:r>
                      <a:r>
                        <a:rPr lang="fr-CA" baseline="0" dirty="0"/>
                        <a:t> au lancement ou aux activités de l’entreprise</a:t>
                      </a:r>
                      <a:endParaRPr lang="fr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DCC2F19-A07E-AED4-D985-2702B6B718F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35543" y="4681264"/>
            <a:ext cx="1012792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000" dirty="0">
                <a:solidFill>
                  <a:prstClr val="black"/>
                </a:solidFill>
              </a:rPr>
              <a:t>Identifier, aussi spécifiquement que possible, le lieu où situer les installations de l’entreprise (le cas échéant): adresse approximative ou localité, mais aussi les facteurs qui justifient le choix. P</a:t>
            </a:r>
          </a:p>
          <a:p>
            <a:endParaRPr lang="fr-CA" sz="1200" dirty="0">
              <a:solidFill>
                <a:prstClr val="black"/>
              </a:solidFill>
            </a:endParaRPr>
          </a:p>
          <a:p>
            <a:r>
              <a:rPr lang="fr-CA" sz="2000" dirty="0">
                <a:solidFill>
                  <a:prstClr val="black"/>
                </a:solidFill>
              </a:rPr>
              <a:t>Produire une description (illustrée ou narrative) des installations (ex. dessin du plancher de l’édifice, décor ou aménagement intérieur).</a:t>
            </a:r>
          </a:p>
        </p:txBody>
      </p:sp>
    </p:spTree>
    <p:extLst>
      <p:ext uri="{BB962C8B-B14F-4D97-AF65-F5344CB8AC3E}">
        <p14:creationId xmlns:p14="http://schemas.microsoft.com/office/powerpoint/2010/main" val="239590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F7B6C4EA-35FA-5689-A3B2-D6320540E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5E9959E-DF4E-7F2F-8DF9-BDF65EF46D57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96333" y="1197883"/>
            <a:ext cx="90881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400" dirty="0">
                <a:solidFill>
                  <a:prstClr val="black"/>
                </a:solidFill>
              </a:rPr>
              <a:t>Chaque type de canal renferme des implications au sujet du rapport à la clientèle (in/direct), mais aussi au sujet de ses partenaires clés.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8E0C4E5-7DD4-B251-2A10-49B42E2DBF6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96333" y="257413"/>
            <a:ext cx="66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>
                <a:solidFill>
                  <a:prstClr val="black"/>
                </a:solidFill>
              </a:rPr>
              <a:t>Types de canal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2026620-3D10-0556-DFC0-23EF8521A0EA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223631613"/>
              </p:ext>
            </p:extLst>
          </p:nvPr>
        </p:nvGraphicFramePr>
        <p:xfrm>
          <a:off x="2073728" y="2569242"/>
          <a:ext cx="9203530" cy="3557104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30806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228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000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Canal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In/directe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Partenaire / Soi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Agent</a:t>
                      </a:r>
                      <a:r>
                        <a:rPr lang="fr-CA" sz="2800" baseline="0" noProof="0" dirty="0">
                          <a:effectLst/>
                        </a:rPr>
                        <a:t> de vente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Directe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Soi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Propre</a:t>
                      </a:r>
                      <a:r>
                        <a:rPr lang="fr-CA" sz="2800" baseline="0" noProof="0" dirty="0">
                          <a:effectLst/>
                        </a:rPr>
                        <a:t> magasin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3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Ventes électronique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Indirecte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Au choix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856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Magasin de partenaire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Partenaire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28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CA" sz="2800" noProof="0" dirty="0">
                          <a:effectLst/>
                        </a:rPr>
                        <a:t>Grossiste</a:t>
                      </a:r>
                      <a:endParaRPr lang="fr-CA" sz="28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438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123FFC9B-3408-B6DF-582D-FB44A78AE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0D1A24B-238A-6C31-CC81-13D036C38D58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14741" y="1789346"/>
            <a:ext cx="1133043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800" dirty="0">
                <a:solidFill>
                  <a:prstClr val="black"/>
                </a:solidFill>
              </a:rPr>
              <a:t>Identifier ses distributeurs à partir de ses canaux de distribution ou ses partenaires.  </a:t>
            </a:r>
          </a:p>
          <a:p>
            <a:pPr marL="457200" indent="-457200">
              <a:buFont typeface="+mj-lt"/>
              <a:buAutoNum type="arabicPeriod"/>
            </a:pPr>
            <a:r>
              <a:rPr lang="fr-CA" sz="2800" dirty="0">
                <a:solidFill>
                  <a:prstClr val="black"/>
                </a:solidFill>
              </a:rPr>
              <a:t>Identifier une entreprise partenaire réelle. Fournir son nom et les détails qui justifient son choix. </a:t>
            </a:r>
          </a:p>
          <a:p>
            <a:pPr marL="457200" indent="-457200">
              <a:buFont typeface="+mj-lt"/>
              <a:buAutoNum type="arabicPeriod"/>
            </a:pPr>
            <a:r>
              <a:rPr lang="fr-CA" sz="2800" dirty="0">
                <a:solidFill>
                  <a:prstClr val="black"/>
                </a:solidFill>
              </a:rPr>
              <a:t>Déterminer la structure des coûts de distribution.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CA" sz="2800" dirty="0">
                <a:solidFill>
                  <a:prstClr val="black"/>
                </a:solidFill>
              </a:rPr>
              <a:t>User, aux besoins, des intelligences artificielles pour déterminer quelle serait une structure de coût typique pour un tel canal.</a:t>
            </a:r>
          </a:p>
          <a:p>
            <a:pPr marL="914400" lvl="1" indent="-457200">
              <a:buFont typeface="+mj-lt"/>
              <a:buAutoNum type="arabicPeriod"/>
            </a:pPr>
            <a:r>
              <a:rPr lang="fr-CA" sz="2800" dirty="0">
                <a:solidFill>
                  <a:prstClr val="black"/>
                </a:solidFill>
              </a:rPr>
              <a:t>Adapter ces informations à vos projections de marché exploité.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595DA5E-C9E5-BF9A-AEE6-3D5EE70835A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14741" y="253129"/>
            <a:ext cx="10355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800" dirty="0">
                <a:solidFill>
                  <a:prstClr val="black"/>
                </a:solidFill>
              </a:rPr>
              <a:t>Exercice: identifier ses distributeurs</a:t>
            </a:r>
          </a:p>
        </p:txBody>
      </p:sp>
    </p:spTree>
    <p:extLst>
      <p:ext uri="{BB962C8B-B14F-4D97-AF65-F5344CB8AC3E}">
        <p14:creationId xmlns:p14="http://schemas.microsoft.com/office/powerpoint/2010/main" val="281127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4B12BB34-E44C-DC93-769A-6C2AB671B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DF03D60-8929-79A9-6826-AD532E552B7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41518" y="1161560"/>
            <a:ext cx="9690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000" dirty="0">
                <a:solidFill>
                  <a:prstClr val="black"/>
                </a:solidFill>
              </a:rPr>
              <a:t>Chaque point de vente vous rapproche de vos clients, mais il augmente potentiellement ses coûts: en immobilisation et autres frais de contact, y compris des commissions payées à des intermédiaires et des frais de distribution.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5830E93-DE41-1BEE-D340-EBDEB70A8F6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99060" y="392119"/>
            <a:ext cx="669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400" dirty="0">
                <a:solidFill>
                  <a:prstClr val="black"/>
                </a:solidFill>
              </a:rPr>
              <a:t>Proximité au client</a:t>
            </a:r>
          </a:p>
        </p:txBody>
      </p:sp>
    </p:spTree>
    <p:extLst>
      <p:ext uri="{BB962C8B-B14F-4D97-AF65-F5344CB8AC3E}">
        <p14:creationId xmlns:p14="http://schemas.microsoft.com/office/powerpoint/2010/main" val="25834442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499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Thème Office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Nelson</dc:creator>
  <cp:lastModifiedBy>Eric Nelson</cp:lastModifiedBy>
  <cp:revision>7</cp:revision>
  <dcterms:created xsi:type="dcterms:W3CDTF">2025-03-23T02:45:02Z</dcterms:created>
  <dcterms:modified xsi:type="dcterms:W3CDTF">2025-03-30T03:56:13Z</dcterms:modified>
</cp:coreProperties>
</file>